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3"/>
  </p:notesMasterIdLst>
  <p:sldIdLst>
    <p:sldId id="256" r:id="rId2"/>
    <p:sldId id="257" r:id="rId3"/>
    <p:sldId id="264" r:id="rId4"/>
    <p:sldId id="265" r:id="rId5"/>
    <p:sldId id="260" r:id="rId6"/>
    <p:sldId id="266" r:id="rId7"/>
    <p:sldId id="269" r:id="rId8"/>
    <p:sldId id="263" r:id="rId9"/>
    <p:sldId id="259" r:id="rId10"/>
    <p:sldId id="267" r:id="rId11"/>
    <p:sldId id="262" r:id="rId12"/>
  </p:sldIdLst>
  <p:sldSz cx="17610138" cy="990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180" autoAdjust="0"/>
    <p:restoredTop sz="96586" autoAdjust="0"/>
  </p:normalViewPr>
  <p:slideViewPr>
    <p:cSldViewPr snapToGrid="0">
      <p:cViewPr>
        <p:scale>
          <a:sx n="80" d="100"/>
          <a:sy n="80" d="100"/>
        </p:scale>
        <p:origin x="-318" y="-48"/>
      </p:cViewPr>
      <p:guideLst>
        <p:guide orient="horz" pos="3120"/>
        <p:guide pos="554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0D35724A-AF64-47A8-82F5-D1B256124E50}" type="datetimeFigureOut">
              <a:rPr lang="nb-NO" smtClean="0"/>
              <a:t>14.03.2019</a:t>
            </a:fld>
            <a:endParaRPr lang="nb-NO"/>
          </a:p>
        </p:txBody>
      </p:sp>
      <p:sp>
        <p:nvSpPr>
          <p:cNvPr id="4" name="Plassholder for lysbilde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66505-448B-4EE8-A943-03B4050EBD20}" type="slidenum">
              <a:rPr lang="nb-NO" smtClean="0"/>
              <a:t>‹#›</a:t>
            </a:fld>
            <a:endParaRPr lang="nb-NO"/>
          </a:p>
        </p:txBody>
      </p:sp>
    </p:spTree>
    <p:extLst>
      <p:ext uri="{BB962C8B-B14F-4D97-AF65-F5344CB8AC3E}">
        <p14:creationId xmlns:p14="http://schemas.microsoft.com/office/powerpoint/2010/main" val="2465090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7388" y="1143000"/>
            <a:ext cx="5483225"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1066505-448B-4EE8-A943-03B4050EBD20}" type="slidenum">
              <a:rPr lang="nb-NO" smtClean="0"/>
              <a:t>2</a:t>
            </a:fld>
            <a:endParaRPr lang="nb-NO"/>
          </a:p>
        </p:txBody>
      </p:sp>
    </p:spTree>
    <p:extLst>
      <p:ext uri="{BB962C8B-B14F-4D97-AF65-F5344CB8AC3E}">
        <p14:creationId xmlns:p14="http://schemas.microsoft.com/office/powerpoint/2010/main" val="28579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7388" y="1143000"/>
            <a:ext cx="5483225"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1066505-448B-4EE8-A943-03B4050EBD20}" type="slidenum">
              <a:rPr lang="nb-NO" smtClean="0"/>
              <a:t>11</a:t>
            </a:fld>
            <a:endParaRPr lang="nb-NO"/>
          </a:p>
        </p:txBody>
      </p:sp>
    </p:spTree>
    <p:extLst>
      <p:ext uri="{BB962C8B-B14F-4D97-AF65-F5344CB8AC3E}">
        <p14:creationId xmlns:p14="http://schemas.microsoft.com/office/powerpoint/2010/main" val="2925422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7388" y="1143000"/>
            <a:ext cx="5483225"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1066505-448B-4EE8-A943-03B4050EBD20}" type="slidenum">
              <a:rPr lang="nb-NO" smtClean="0"/>
              <a:t>3</a:t>
            </a:fld>
            <a:endParaRPr lang="nb-NO"/>
          </a:p>
        </p:txBody>
      </p:sp>
    </p:spTree>
    <p:extLst>
      <p:ext uri="{BB962C8B-B14F-4D97-AF65-F5344CB8AC3E}">
        <p14:creationId xmlns:p14="http://schemas.microsoft.com/office/powerpoint/2010/main" val="785958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7388" y="1143000"/>
            <a:ext cx="5483225"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1066505-448B-4EE8-A943-03B4050EBD20}" type="slidenum">
              <a:rPr lang="nb-NO" smtClean="0"/>
              <a:t>4</a:t>
            </a:fld>
            <a:endParaRPr lang="nb-NO"/>
          </a:p>
        </p:txBody>
      </p:sp>
    </p:spTree>
    <p:extLst>
      <p:ext uri="{BB962C8B-B14F-4D97-AF65-F5344CB8AC3E}">
        <p14:creationId xmlns:p14="http://schemas.microsoft.com/office/powerpoint/2010/main" val="1192308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7388" y="1143000"/>
            <a:ext cx="5483225"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1066505-448B-4EE8-A943-03B4050EBD20}" type="slidenum">
              <a:rPr lang="nb-NO" smtClean="0"/>
              <a:t>5</a:t>
            </a:fld>
            <a:endParaRPr lang="nb-NO"/>
          </a:p>
        </p:txBody>
      </p:sp>
    </p:spTree>
    <p:extLst>
      <p:ext uri="{BB962C8B-B14F-4D97-AF65-F5344CB8AC3E}">
        <p14:creationId xmlns:p14="http://schemas.microsoft.com/office/powerpoint/2010/main" val="309578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7388" y="1143000"/>
            <a:ext cx="5483225"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1066505-448B-4EE8-A943-03B4050EBD20}" type="slidenum">
              <a:rPr lang="nb-NO" smtClean="0"/>
              <a:t>6</a:t>
            </a:fld>
            <a:endParaRPr lang="nb-NO"/>
          </a:p>
        </p:txBody>
      </p:sp>
    </p:spTree>
    <p:extLst>
      <p:ext uri="{BB962C8B-B14F-4D97-AF65-F5344CB8AC3E}">
        <p14:creationId xmlns:p14="http://schemas.microsoft.com/office/powerpoint/2010/main" val="3101609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7388" y="1143000"/>
            <a:ext cx="5483225"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1066505-448B-4EE8-A943-03B4050EBD20}" type="slidenum">
              <a:rPr lang="nb-NO" smtClean="0"/>
              <a:t>7</a:t>
            </a:fld>
            <a:endParaRPr lang="nb-NO"/>
          </a:p>
        </p:txBody>
      </p:sp>
    </p:spTree>
    <p:extLst>
      <p:ext uri="{BB962C8B-B14F-4D97-AF65-F5344CB8AC3E}">
        <p14:creationId xmlns:p14="http://schemas.microsoft.com/office/powerpoint/2010/main" val="3582428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7388" y="1143000"/>
            <a:ext cx="5483225"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1066505-448B-4EE8-A943-03B4050EBD20}" type="slidenum">
              <a:rPr lang="nb-NO" smtClean="0"/>
              <a:t>8</a:t>
            </a:fld>
            <a:endParaRPr lang="nb-NO" dirty="0"/>
          </a:p>
        </p:txBody>
      </p:sp>
    </p:spTree>
    <p:extLst>
      <p:ext uri="{BB962C8B-B14F-4D97-AF65-F5344CB8AC3E}">
        <p14:creationId xmlns:p14="http://schemas.microsoft.com/office/powerpoint/2010/main" val="1088702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7388" y="1143000"/>
            <a:ext cx="5483225"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1066505-448B-4EE8-A943-03B4050EBD20}" type="slidenum">
              <a:rPr lang="nb-NO" smtClean="0"/>
              <a:t>9</a:t>
            </a:fld>
            <a:endParaRPr lang="nb-NO"/>
          </a:p>
        </p:txBody>
      </p:sp>
    </p:spTree>
    <p:extLst>
      <p:ext uri="{BB962C8B-B14F-4D97-AF65-F5344CB8AC3E}">
        <p14:creationId xmlns:p14="http://schemas.microsoft.com/office/powerpoint/2010/main" val="3555142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7388" y="1143000"/>
            <a:ext cx="5483225"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1066505-448B-4EE8-A943-03B4050EBD20}" type="slidenum">
              <a:rPr lang="nb-NO" smtClean="0"/>
              <a:t>10</a:t>
            </a:fld>
            <a:endParaRPr lang="nb-NO"/>
          </a:p>
        </p:txBody>
      </p:sp>
    </p:spTree>
    <p:extLst>
      <p:ext uri="{BB962C8B-B14F-4D97-AF65-F5344CB8AC3E}">
        <p14:creationId xmlns:p14="http://schemas.microsoft.com/office/powerpoint/2010/main" val="1311607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2201267" y="1621191"/>
            <a:ext cx="13207604" cy="3448756"/>
          </a:xfrm>
        </p:spPr>
        <p:txBody>
          <a:bodyPr anchor="b"/>
          <a:lstStyle>
            <a:lvl1pPr algn="ctr">
              <a:defRPr sz="8666"/>
            </a:lvl1pPr>
          </a:lstStyle>
          <a:p>
            <a:r>
              <a:rPr lang="nb-NO"/>
              <a:t>Klikk for å redigere tittelstil</a:t>
            </a:r>
            <a:endParaRPr lang="en-US" dirty="0"/>
          </a:p>
        </p:txBody>
      </p:sp>
      <p:sp>
        <p:nvSpPr>
          <p:cNvPr id="3" name="Subtitle 2"/>
          <p:cNvSpPr>
            <a:spLocks noGrp="1"/>
          </p:cNvSpPr>
          <p:nvPr>
            <p:ph type="subTitle" idx="1"/>
          </p:nvPr>
        </p:nvSpPr>
        <p:spPr>
          <a:xfrm>
            <a:off x="2201267" y="5202944"/>
            <a:ext cx="13207604" cy="2391656"/>
          </a:xfrm>
        </p:spPr>
        <p:txBody>
          <a:bodyPr/>
          <a:lstStyle>
            <a:lvl1pPr marL="0" indent="0" algn="ctr">
              <a:buNone/>
              <a:defRPr sz="3467"/>
            </a:lvl1pPr>
            <a:lvl2pPr marL="660380" indent="0" algn="ctr">
              <a:buNone/>
              <a:defRPr sz="2889"/>
            </a:lvl2pPr>
            <a:lvl3pPr marL="1320759" indent="0" algn="ctr">
              <a:buNone/>
              <a:defRPr sz="2600"/>
            </a:lvl3pPr>
            <a:lvl4pPr marL="1981139" indent="0" algn="ctr">
              <a:buNone/>
              <a:defRPr sz="2311"/>
            </a:lvl4pPr>
            <a:lvl5pPr marL="2641519" indent="0" algn="ctr">
              <a:buNone/>
              <a:defRPr sz="2311"/>
            </a:lvl5pPr>
            <a:lvl6pPr marL="3301898" indent="0" algn="ctr">
              <a:buNone/>
              <a:defRPr sz="2311"/>
            </a:lvl6pPr>
            <a:lvl7pPr marL="3962278" indent="0" algn="ctr">
              <a:buNone/>
              <a:defRPr sz="2311"/>
            </a:lvl7pPr>
            <a:lvl8pPr marL="4622658" indent="0" algn="ctr">
              <a:buNone/>
              <a:defRPr sz="2311"/>
            </a:lvl8pPr>
            <a:lvl9pPr marL="5283037" indent="0" algn="ctr">
              <a:buNone/>
              <a:defRPr sz="2311"/>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88C64090-0705-4154-9C94-E003587CBDA1}" type="datetimeFigureOut">
              <a:rPr lang="nb-NO" smtClean="0"/>
              <a:t>14.03.2019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6F6DAC7-8CDB-41D7-9BD3-CA53B3D6585F}" type="slidenum">
              <a:rPr lang="nb-NO" smtClean="0"/>
              <a:t>‹#›</a:t>
            </a:fld>
            <a:endParaRPr lang="nb-NO"/>
          </a:p>
        </p:txBody>
      </p:sp>
    </p:spTree>
    <p:extLst>
      <p:ext uri="{BB962C8B-B14F-4D97-AF65-F5344CB8AC3E}">
        <p14:creationId xmlns:p14="http://schemas.microsoft.com/office/powerpoint/2010/main" val="4251873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88C64090-0705-4154-9C94-E003587CBDA1}" type="datetimeFigureOut">
              <a:rPr lang="nb-NO" smtClean="0"/>
              <a:t>14.03.2019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6F6DAC7-8CDB-41D7-9BD3-CA53B3D6585F}" type="slidenum">
              <a:rPr lang="nb-NO" smtClean="0"/>
              <a:t>‹#›</a:t>
            </a:fld>
            <a:endParaRPr lang="nb-NO"/>
          </a:p>
        </p:txBody>
      </p:sp>
    </p:spTree>
    <p:extLst>
      <p:ext uri="{BB962C8B-B14F-4D97-AF65-F5344CB8AC3E}">
        <p14:creationId xmlns:p14="http://schemas.microsoft.com/office/powerpoint/2010/main" val="507021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602255" y="527403"/>
            <a:ext cx="3797186" cy="8394877"/>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1210697" y="527403"/>
            <a:ext cx="11171431" cy="8394877"/>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88C64090-0705-4154-9C94-E003587CBDA1}" type="datetimeFigureOut">
              <a:rPr lang="nb-NO" smtClean="0"/>
              <a:t>14.03.2019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6F6DAC7-8CDB-41D7-9BD3-CA53B3D6585F}" type="slidenum">
              <a:rPr lang="nb-NO" smtClean="0"/>
              <a:t>‹#›</a:t>
            </a:fld>
            <a:endParaRPr lang="nb-NO"/>
          </a:p>
        </p:txBody>
      </p:sp>
    </p:spTree>
    <p:extLst>
      <p:ext uri="{BB962C8B-B14F-4D97-AF65-F5344CB8AC3E}">
        <p14:creationId xmlns:p14="http://schemas.microsoft.com/office/powerpoint/2010/main" val="4261251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88C64090-0705-4154-9C94-E003587CBDA1}" type="datetimeFigureOut">
              <a:rPr lang="nb-NO" smtClean="0"/>
              <a:t>14.03.2019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6F6DAC7-8CDB-41D7-9BD3-CA53B3D6585F}" type="slidenum">
              <a:rPr lang="nb-NO" smtClean="0"/>
              <a:t>‹#›</a:t>
            </a:fld>
            <a:endParaRPr lang="nb-NO"/>
          </a:p>
        </p:txBody>
      </p:sp>
    </p:spTree>
    <p:extLst>
      <p:ext uri="{BB962C8B-B14F-4D97-AF65-F5344CB8AC3E}">
        <p14:creationId xmlns:p14="http://schemas.microsoft.com/office/powerpoint/2010/main" val="1367989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201525" y="2469622"/>
            <a:ext cx="15188744" cy="4120620"/>
          </a:xfrm>
        </p:spPr>
        <p:txBody>
          <a:bodyPr anchor="b"/>
          <a:lstStyle>
            <a:lvl1pPr>
              <a:defRPr sz="8666"/>
            </a:lvl1pPr>
          </a:lstStyle>
          <a:p>
            <a:r>
              <a:rPr lang="nb-NO"/>
              <a:t>Klikk for å redigere tittelstil</a:t>
            </a:r>
            <a:endParaRPr lang="en-US" dirty="0"/>
          </a:p>
        </p:txBody>
      </p:sp>
      <p:sp>
        <p:nvSpPr>
          <p:cNvPr id="3" name="Text Placeholder 2"/>
          <p:cNvSpPr>
            <a:spLocks noGrp="1"/>
          </p:cNvSpPr>
          <p:nvPr>
            <p:ph type="body" idx="1"/>
          </p:nvPr>
        </p:nvSpPr>
        <p:spPr>
          <a:xfrm>
            <a:off x="1201525" y="6629225"/>
            <a:ext cx="15188744" cy="2166937"/>
          </a:xfrm>
        </p:spPr>
        <p:txBody>
          <a:bodyPr/>
          <a:lstStyle>
            <a:lvl1pPr marL="0" indent="0">
              <a:buNone/>
              <a:defRPr sz="3467">
                <a:solidFill>
                  <a:schemeClr val="tx1">
                    <a:tint val="75000"/>
                  </a:schemeClr>
                </a:solidFill>
              </a:defRPr>
            </a:lvl1pPr>
            <a:lvl2pPr marL="660380" indent="0">
              <a:buNone/>
              <a:defRPr sz="2889">
                <a:solidFill>
                  <a:schemeClr val="tx1">
                    <a:tint val="75000"/>
                  </a:schemeClr>
                </a:solidFill>
              </a:defRPr>
            </a:lvl2pPr>
            <a:lvl3pPr marL="1320759" indent="0">
              <a:buNone/>
              <a:defRPr sz="2600">
                <a:solidFill>
                  <a:schemeClr val="tx1">
                    <a:tint val="75000"/>
                  </a:schemeClr>
                </a:solidFill>
              </a:defRPr>
            </a:lvl3pPr>
            <a:lvl4pPr marL="1981139" indent="0">
              <a:buNone/>
              <a:defRPr sz="2311">
                <a:solidFill>
                  <a:schemeClr val="tx1">
                    <a:tint val="75000"/>
                  </a:schemeClr>
                </a:solidFill>
              </a:defRPr>
            </a:lvl4pPr>
            <a:lvl5pPr marL="2641519" indent="0">
              <a:buNone/>
              <a:defRPr sz="2311">
                <a:solidFill>
                  <a:schemeClr val="tx1">
                    <a:tint val="75000"/>
                  </a:schemeClr>
                </a:solidFill>
              </a:defRPr>
            </a:lvl5pPr>
            <a:lvl6pPr marL="3301898" indent="0">
              <a:buNone/>
              <a:defRPr sz="2311">
                <a:solidFill>
                  <a:schemeClr val="tx1">
                    <a:tint val="75000"/>
                  </a:schemeClr>
                </a:solidFill>
              </a:defRPr>
            </a:lvl6pPr>
            <a:lvl7pPr marL="3962278" indent="0">
              <a:buNone/>
              <a:defRPr sz="2311">
                <a:solidFill>
                  <a:schemeClr val="tx1">
                    <a:tint val="75000"/>
                  </a:schemeClr>
                </a:solidFill>
              </a:defRPr>
            </a:lvl7pPr>
            <a:lvl8pPr marL="4622658" indent="0">
              <a:buNone/>
              <a:defRPr sz="2311">
                <a:solidFill>
                  <a:schemeClr val="tx1">
                    <a:tint val="75000"/>
                  </a:schemeClr>
                </a:solidFill>
              </a:defRPr>
            </a:lvl8pPr>
            <a:lvl9pPr marL="5283037" indent="0">
              <a:buNone/>
              <a:defRPr sz="2311">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88C64090-0705-4154-9C94-E003587CBDA1}" type="datetimeFigureOut">
              <a:rPr lang="nb-NO" smtClean="0"/>
              <a:t>14.03.2019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6F6DAC7-8CDB-41D7-9BD3-CA53B3D6585F}" type="slidenum">
              <a:rPr lang="nb-NO" smtClean="0"/>
              <a:t>‹#›</a:t>
            </a:fld>
            <a:endParaRPr lang="nb-NO"/>
          </a:p>
        </p:txBody>
      </p:sp>
    </p:spTree>
    <p:extLst>
      <p:ext uri="{BB962C8B-B14F-4D97-AF65-F5344CB8AC3E}">
        <p14:creationId xmlns:p14="http://schemas.microsoft.com/office/powerpoint/2010/main" val="714815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210697" y="2637014"/>
            <a:ext cx="7484309" cy="628526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8915132" y="2637014"/>
            <a:ext cx="7484309" cy="628526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88C64090-0705-4154-9C94-E003587CBDA1}" type="datetimeFigureOut">
              <a:rPr lang="nb-NO" smtClean="0"/>
              <a:t>14.03.2019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06F6DAC7-8CDB-41D7-9BD3-CA53B3D6585F}" type="slidenum">
              <a:rPr lang="nb-NO" smtClean="0"/>
              <a:t>‹#›</a:t>
            </a:fld>
            <a:endParaRPr lang="nb-NO"/>
          </a:p>
        </p:txBody>
      </p:sp>
    </p:spTree>
    <p:extLst>
      <p:ext uri="{BB962C8B-B14F-4D97-AF65-F5344CB8AC3E}">
        <p14:creationId xmlns:p14="http://schemas.microsoft.com/office/powerpoint/2010/main" val="688554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1212991" y="527404"/>
            <a:ext cx="15188744" cy="1914702"/>
          </a:xfrm>
        </p:spPr>
        <p:txBody>
          <a:bodyPr/>
          <a:lstStyle/>
          <a:p>
            <a:r>
              <a:rPr lang="nb-NO"/>
              <a:t>Klikk for å redigere tittelstil</a:t>
            </a:r>
            <a:endParaRPr lang="en-US" dirty="0"/>
          </a:p>
        </p:txBody>
      </p:sp>
      <p:sp>
        <p:nvSpPr>
          <p:cNvPr id="3" name="Text Placeholder 2"/>
          <p:cNvSpPr>
            <a:spLocks noGrp="1"/>
          </p:cNvSpPr>
          <p:nvPr>
            <p:ph type="body" idx="1"/>
          </p:nvPr>
        </p:nvSpPr>
        <p:spPr>
          <a:xfrm>
            <a:off x="1212991" y="2428347"/>
            <a:ext cx="7449913"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nb-NO"/>
              <a:t>Rediger tekststiler i malen</a:t>
            </a:r>
          </a:p>
        </p:txBody>
      </p:sp>
      <p:sp>
        <p:nvSpPr>
          <p:cNvPr id="4" name="Content Placeholder 3"/>
          <p:cNvSpPr>
            <a:spLocks noGrp="1"/>
          </p:cNvSpPr>
          <p:nvPr>
            <p:ph sz="half" idx="2"/>
          </p:nvPr>
        </p:nvSpPr>
        <p:spPr>
          <a:xfrm>
            <a:off x="1212991" y="3618442"/>
            <a:ext cx="7449913" cy="532218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8915133" y="2428347"/>
            <a:ext cx="7486602"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nb-NO"/>
              <a:t>Rediger tekststiler i malen</a:t>
            </a:r>
          </a:p>
        </p:txBody>
      </p:sp>
      <p:sp>
        <p:nvSpPr>
          <p:cNvPr id="6" name="Content Placeholder 5"/>
          <p:cNvSpPr>
            <a:spLocks noGrp="1"/>
          </p:cNvSpPr>
          <p:nvPr>
            <p:ph sz="quarter" idx="4"/>
          </p:nvPr>
        </p:nvSpPr>
        <p:spPr>
          <a:xfrm>
            <a:off x="8915133" y="3618442"/>
            <a:ext cx="7486602" cy="532218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88C64090-0705-4154-9C94-E003587CBDA1}" type="datetimeFigureOut">
              <a:rPr lang="nb-NO" smtClean="0"/>
              <a:t>14.03.2019</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06F6DAC7-8CDB-41D7-9BD3-CA53B3D6585F}" type="slidenum">
              <a:rPr lang="nb-NO" smtClean="0"/>
              <a:t>‹#›</a:t>
            </a:fld>
            <a:endParaRPr lang="nb-NO"/>
          </a:p>
        </p:txBody>
      </p:sp>
    </p:spTree>
    <p:extLst>
      <p:ext uri="{BB962C8B-B14F-4D97-AF65-F5344CB8AC3E}">
        <p14:creationId xmlns:p14="http://schemas.microsoft.com/office/powerpoint/2010/main" val="1619553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88C64090-0705-4154-9C94-E003587CBDA1}" type="datetimeFigureOut">
              <a:rPr lang="nb-NO" smtClean="0"/>
              <a:t>14.03.2019</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06F6DAC7-8CDB-41D7-9BD3-CA53B3D6585F}" type="slidenum">
              <a:rPr lang="nb-NO" smtClean="0"/>
              <a:t>‹#›</a:t>
            </a:fld>
            <a:endParaRPr lang="nb-NO"/>
          </a:p>
        </p:txBody>
      </p:sp>
    </p:spTree>
    <p:extLst>
      <p:ext uri="{BB962C8B-B14F-4D97-AF65-F5344CB8AC3E}">
        <p14:creationId xmlns:p14="http://schemas.microsoft.com/office/powerpoint/2010/main" val="3417382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C64090-0705-4154-9C94-E003587CBDA1}" type="datetimeFigureOut">
              <a:rPr lang="nb-NO" smtClean="0"/>
              <a:t>14.03.2019</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06F6DAC7-8CDB-41D7-9BD3-CA53B3D6585F}" type="slidenum">
              <a:rPr lang="nb-NO" smtClean="0"/>
              <a:t>‹#›</a:t>
            </a:fld>
            <a:endParaRPr lang="nb-NO"/>
          </a:p>
        </p:txBody>
      </p:sp>
    </p:spTree>
    <p:extLst>
      <p:ext uri="{BB962C8B-B14F-4D97-AF65-F5344CB8AC3E}">
        <p14:creationId xmlns:p14="http://schemas.microsoft.com/office/powerpoint/2010/main" val="422506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212992" y="660400"/>
            <a:ext cx="5679727" cy="2311400"/>
          </a:xfrm>
        </p:spPr>
        <p:txBody>
          <a:bodyPr anchor="b"/>
          <a:lstStyle>
            <a:lvl1pPr>
              <a:defRPr sz="4622"/>
            </a:lvl1pPr>
          </a:lstStyle>
          <a:p>
            <a:r>
              <a:rPr lang="nb-NO"/>
              <a:t>Klikk for å redigere tittelstil</a:t>
            </a:r>
            <a:endParaRPr lang="en-US" dirty="0"/>
          </a:p>
        </p:txBody>
      </p:sp>
      <p:sp>
        <p:nvSpPr>
          <p:cNvPr id="3" name="Content Placeholder 2"/>
          <p:cNvSpPr>
            <a:spLocks noGrp="1"/>
          </p:cNvSpPr>
          <p:nvPr>
            <p:ph idx="1"/>
          </p:nvPr>
        </p:nvSpPr>
        <p:spPr>
          <a:xfrm>
            <a:off x="7486603" y="1426281"/>
            <a:ext cx="8915132" cy="7039681"/>
          </a:xfrm>
        </p:spPr>
        <p:txBody>
          <a:bodyPr/>
          <a:lstStyle>
            <a:lvl1pPr>
              <a:defRPr sz="4622"/>
            </a:lvl1pPr>
            <a:lvl2pPr>
              <a:defRPr sz="4044"/>
            </a:lvl2pPr>
            <a:lvl3pPr>
              <a:defRPr sz="3467"/>
            </a:lvl3pPr>
            <a:lvl4pPr>
              <a:defRPr sz="2889"/>
            </a:lvl4pPr>
            <a:lvl5pPr>
              <a:defRPr sz="2889"/>
            </a:lvl5pPr>
            <a:lvl6pPr>
              <a:defRPr sz="2889"/>
            </a:lvl6pPr>
            <a:lvl7pPr>
              <a:defRPr sz="2889"/>
            </a:lvl7pPr>
            <a:lvl8pPr>
              <a:defRPr sz="2889"/>
            </a:lvl8pPr>
            <a:lvl9pPr>
              <a:defRPr sz="2889"/>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212992" y="2971800"/>
            <a:ext cx="5679727"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nb-NO"/>
              <a:t>Rediger tekststiler i malen</a:t>
            </a:r>
          </a:p>
        </p:txBody>
      </p:sp>
      <p:sp>
        <p:nvSpPr>
          <p:cNvPr id="5" name="Date Placeholder 4"/>
          <p:cNvSpPr>
            <a:spLocks noGrp="1"/>
          </p:cNvSpPr>
          <p:nvPr>
            <p:ph type="dt" sz="half" idx="10"/>
          </p:nvPr>
        </p:nvSpPr>
        <p:spPr/>
        <p:txBody>
          <a:bodyPr/>
          <a:lstStyle/>
          <a:p>
            <a:fld id="{88C64090-0705-4154-9C94-E003587CBDA1}" type="datetimeFigureOut">
              <a:rPr lang="nb-NO" smtClean="0"/>
              <a:t>14.03.2019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06F6DAC7-8CDB-41D7-9BD3-CA53B3D6585F}" type="slidenum">
              <a:rPr lang="nb-NO" smtClean="0"/>
              <a:t>‹#›</a:t>
            </a:fld>
            <a:endParaRPr lang="nb-NO"/>
          </a:p>
        </p:txBody>
      </p:sp>
    </p:spTree>
    <p:extLst>
      <p:ext uri="{BB962C8B-B14F-4D97-AF65-F5344CB8AC3E}">
        <p14:creationId xmlns:p14="http://schemas.microsoft.com/office/powerpoint/2010/main" val="2474691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212992" y="660400"/>
            <a:ext cx="5679727" cy="2311400"/>
          </a:xfrm>
        </p:spPr>
        <p:txBody>
          <a:bodyPr anchor="b"/>
          <a:lstStyle>
            <a:lvl1pPr>
              <a:defRPr sz="4622"/>
            </a:lvl1pPr>
          </a:lstStyle>
          <a:p>
            <a:r>
              <a:rPr lang="nb-NO"/>
              <a:t>Klikk for å redigere tittelstil</a:t>
            </a:r>
            <a:endParaRPr lang="en-US" dirty="0"/>
          </a:p>
        </p:txBody>
      </p:sp>
      <p:sp>
        <p:nvSpPr>
          <p:cNvPr id="3" name="Picture Placeholder 2"/>
          <p:cNvSpPr>
            <a:spLocks noGrp="1" noChangeAspect="1"/>
          </p:cNvSpPr>
          <p:nvPr>
            <p:ph type="pic" idx="1"/>
          </p:nvPr>
        </p:nvSpPr>
        <p:spPr>
          <a:xfrm>
            <a:off x="7486603" y="1426281"/>
            <a:ext cx="8915132" cy="7039681"/>
          </a:xfrm>
        </p:spPr>
        <p:txBody>
          <a:bodyPr anchor="t"/>
          <a:lstStyle>
            <a:lvl1pPr marL="0" indent="0">
              <a:buNone/>
              <a:defRPr sz="4622"/>
            </a:lvl1pPr>
            <a:lvl2pPr marL="660380" indent="0">
              <a:buNone/>
              <a:defRPr sz="4044"/>
            </a:lvl2pPr>
            <a:lvl3pPr marL="1320759" indent="0">
              <a:buNone/>
              <a:defRPr sz="3467"/>
            </a:lvl3pPr>
            <a:lvl4pPr marL="1981139" indent="0">
              <a:buNone/>
              <a:defRPr sz="2889"/>
            </a:lvl4pPr>
            <a:lvl5pPr marL="2641519" indent="0">
              <a:buNone/>
              <a:defRPr sz="2889"/>
            </a:lvl5pPr>
            <a:lvl6pPr marL="3301898" indent="0">
              <a:buNone/>
              <a:defRPr sz="2889"/>
            </a:lvl6pPr>
            <a:lvl7pPr marL="3962278" indent="0">
              <a:buNone/>
              <a:defRPr sz="2889"/>
            </a:lvl7pPr>
            <a:lvl8pPr marL="4622658" indent="0">
              <a:buNone/>
              <a:defRPr sz="2889"/>
            </a:lvl8pPr>
            <a:lvl9pPr marL="5283037" indent="0">
              <a:buNone/>
              <a:defRPr sz="2889"/>
            </a:lvl9pPr>
          </a:lstStyle>
          <a:p>
            <a:r>
              <a:rPr lang="nb-NO"/>
              <a:t>Klikk på ikonet for å legge til et bilde</a:t>
            </a:r>
            <a:endParaRPr lang="en-US" dirty="0"/>
          </a:p>
        </p:txBody>
      </p:sp>
      <p:sp>
        <p:nvSpPr>
          <p:cNvPr id="4" name="Text Placeholder 3"/>
          <p:cNvSpPr>
            <a:spLocks noGrp="1"/>
          </p:cNvSpPr>
          <p:nvPr>
            <p:ph type="body" sz="half" idx="2"/>
          </p:nvPr>
        </p:nvSpPr>
        <p:spPr>
          <a:xfrm>
            <a:off x="1212992" y="2971800"/>
            <a:ext cx="5679727"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nb-NO"/>
              <a:t>Rediger tekststiler i malen</a:t>
            </a:r>
          </a:p>
        </p:txBody>
      </p:sp>
      <p:sp>
        <p:nvSpPr>
          <p:cNvPr id="5" name="Date Placeholder 4"/>
          <p:cNvSpPr>
            <a:spLocks noGrp="1"/>
          </p:cNvSpPr>
          <p:nvPr>
            <p:ph type="dt" sz="half" idx="10"/>
          </p:nvPr>
        </p:nvSpPr>
        <p:spPr/>
        <p:txBody>
          <a:bodyPr/>
          <a:lstStyle/>
          <a:p>
            <a:fld id="{88C64090-0705-4154-9C94-E003587CBDA1}" type="datetimeFigureOut">
              <a:rPr lang="nb-NO" smtClean="0"/>
              <a:t>14.03.2019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06F6DAC7-8CDB-41D7-9BD3-CA53B3D6585F}" type="slidenum">
              <a:rPr lang="nb-NO" smtClean="0"/>
              <a:t>‹#›</a:t>
            </a:fld>
            <a:endParaRPr lang="nb-NO"/>
          </a:p>
        </p:txBody>
      </p:sp>
    </p:spTree>
    <p:extLst>
      <p:ext uri="{BB962C8B-B14F-4D97-AF65-F5344CB8AC3E}">
        <p14:creationId xmlns:p14="http://schemas.microsoft.com/office/powerpoint/2010/main" val="2439485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0697" y="527404"/>
            <a:ext cx="15188744" cy="1914702"/>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1210697" y="2637014"/>
            <a:ext cx="15188744" cy="6285266"/>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1210697" y="9181395"/>
            <a:ext cx="3962281" cy="527403"/>
          </a:xfrm>
          <a:prstGeom prst="rect">
            <a:avLst/>
          </a:prstGeom>
        </p:spPr>
        <p:txBody>
          <a:bodyPr vert="horz" lIns="91440" tIns="45720" rIns="91440" bIns="45720" rtlCol="0" anchor="ctr"/>
          <a:lstStyle>
            <a:lvl1pPr algn="l">
              <a:defRPr sz="1733">
                <a:solidFill>
                  <a:schemeClr val="tx1">
                    <a:tint val="75000"/>
                  </a:schemeClr>
                </a:solidFill>
              </a:defRPr>
            </a:lvl1pPr>
          </a:lstStyle>
          <a:p>
            <a:fld id="{88C64090-0705-4154-9C94-E003587CBDA1}" type="datetimeFigureOut">
              <a:rPr lang="nb-NO" smtClean="0"/>
              <a:t>14.03.2019</a:t>
            </a:fld>
            <a:endParaRPr lang="nb-NO"/>
          </a:p>
        </p:txBody>
      </p:sp>
      <p:sp>
        <p:nvSpPr>
          <p:cNvPr id="5" name="Footer Placeholder 4"/>
          <p:cNvSpPr>
            <a:spLocks noGrp="1"/>
          </p:cNvSpPr>
          <p:nvPr>
            <p:ph type="ftr" sz="quarter" idx="3"/>
          </p:nvPr>
        </p:nvSpPr>
        <p:spPr>
          <a:xfrm>
            <a:off x="5833358" y="9181395"/>
            <a:ext cx="5943422" cy="527403"/>
          </a:xfrm>
          <a:prstGeom prst="rect">
            <a:avLst/>
          </a:prstGeom>
        </p:spPr>
        <p:txBody>
          <a:bodyPr vert="horz" lIns="91440" tIns="45720" rIns="91440" bIns="45720" rtlCol="0" anchor="ctr"/>
          <a:lstStyle>
            <a:lvl1pPr algn="ctr">
              <a:defRPr sz="1733">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12437160" y="9181395"/>
            <a:ext cx="3962281" cy="527403"/>
          </a:xfrm>
          <a:prstGeom prst="rect">
            <a:avLst/>
          </a:prstGeom>
        </p:spPr>
        <p:txBody>
          <a:bodyPr vert="horz" lIns="91440" tIns="45720" rIns="91440" bIns="45720" rtlCol="0" anchor="ctr"/>
          <a:lstStyle>
            <a:lvl1pPr algn="r">
              <a:defRPr sz="1733">
                <a:solidFill>
                  <a:schemeClr val="tx1">
                    <a:tint val="75000"/>
                  </a:schemeClr>
                </a:solidFill>
              </a:defRPr>
            </a:lvl1pPr>
          </a:lstStyle>
          <a:p>
            <a:fld id="{06F6DAC7-8CDB-41D7-9BD3-CA53B3D6585F}" type="slidenum">
              <a:rPr lang="nb-NO" smtClean="0"/>
              <a:t>‹#›</a:t>
            </a:fld>
            <a:endParaRPr lang="nb-NO"/>
          </a:p>
        </p:txBody>
      </p:sp>
    </p:spTree>
    <p:extLst>
      <p:ext uri="{BB962C8B-B14F-4D97-AF65-F5344CB8AC3E}">
        <p14:creationId xmlns:p14="http://schemas.microsoft.com/office/powerpoint/2010/main" val="39698236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20759" rtl="0" eaLnBrk="1" latinLnBrk="0" hangingPunct="1">
        <a:lnSpc>
          <a:spcPct val="90000"/>
        </a:lnSpc>
        <a:spcBef>
          <a:spcPct val="0"/>
        </a:spcBef>
        <a:buNone/>
        <a:defRPr sz="6355" kern="1200">
          <a:solidFill>
            <a:schemeClr val="tx1"/>
          </a:solidFill>
          <a:latin typeface="+mj-lt"/>
          <a:ea typeface="+mj-ea"/>
          <a:cs typeface="+mj-cs"/>
        </a:defRPr>
      </a:lvl1pPr>
    </p:titleStyle>
    <p:bodyStyle>
      <a:lvl1pPr marL="330190" indent="-330190" algn="l" defTabSz="1320759" rtl="0" eaLnBrk="1" latinLnBrk="0" hangingPunct="1">
        <a:lnSpc>
          <a:spcPct val="90000"/>
        </a:lnSpc>
        <a:spcBef>
          <a:spcPts val="1444"/>
        </a:spcBef>
        <a:buFont typeface="Arial" panose="020B0604020202020204" pitchFamily="34" charset="0"/>
        <a:buChar char="•"/>
        <a:defRPr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320759" rtl="0" eaLnBrk="1" latinLnBrk="0" hangingPunct="1">
        <a:defRPr sz="2600" kern="1200">
          <a:solidFill>
            <a:schemeClr val="tx1"/>
          </a:solidFill>
          <a:latin typeface="+mn-lt"/>
          <a:ea typeface="+mn-ea"/>
          <a:cs typeface="+mn-cs"/>
        </a:defRPr>
      </a:lvl1pPr>
      <a:lvl2pPr marL="660380" algn="l" defTabSz="1320759" rtl="0" eaLnBrk="1" latinLnBrk="0" hangingPunct="1">
        <a:defRPr sz="2600" kern="1200">
          <a:solidFill>
            <a:schemeClr val="tx1"/>
          </a:solidFill>
          <a:latin typeface="+mn-lt"/>
          <a:ea typeface="+mn-ea"/>
          <a:cs typeface="+mn-cs"/>
        </a:defRPr>
      </a:lvl2pPr>
      <a:lvl3pPr marL="1320759" algn="l" defTabSz="1320759" rtl="0" eaLnBrk="1" latinLnBrk="0" hangingPunct="1">
        <a:defRPr sz="2600" kern="1200">
          <a:solidFill>
            <a:schemeClr val="tx1"/>
          </a:solidFill>
          <a:latin typeface="+mn-lt"/>
          <a:ea typeface="+mn-ea"/>
          <a:cs typeface="+mn-cs"/>
        </a:defRPr>
      </a:lvl3pPr>
      <a:lvl4pPr marL="1981139" algn="l" defTabSz="1320759" rtl="0" eaLnBrk="1" latinLnBrk="0" hangingPunct="1">
        <a:defRPr sz="2600" kern="1200">
          <a:solidFill>
            <a:schemeClr val="tx1"/>
          </a:solidFill>
          <a:latin typeface="+mn-lt"/>
          <a:ea typeface="+mn-ea"/>
          <a:cs typeface="+mn-cs"/>
        </a:defRPr>
      </a:lvl4pPr>
      <a:lvl5pPr marL="2641519" algn="l" defTabSz="1320759" rtl="0" eaLnBrk="1" latinLnBrk="0" hangingPunct="1">
        <a:defRPr sz="2600" kern="1200">
          <a:solidFill>
            <a:schemeClr val="tx1"/>
          </a:solidFill>
          <a:latin typeface="+mn-lt"/>
          <a:ea typeface="+mn-ea"/>
          <a:cs typeface="+mn-cs"/>
        </a:defRPr>
      </a:lvl5pPr>
      <a:lvl6pPr marL="3301898" algn="l" defTabSz="1320759" rtl="0" eaLnBrk="1" latinLnBrk="0" hangingPunct="1">
        <a:defRPr sz="2600" kern="1200">
          <a:solidFill>
            <a:schemeClr val="tx1"/>
          </a:solidFill>
          <a:latin typeface="+mn-lt"/>
          <a:ea typeface="+mn-ea"/>
          <a:cs typeface="+mn-cs"/>
        </a:defRPr>
      </a:lvl6pPr>
      <a:lvl7pPr marL="3962278" algn="l" defTabSz="1320759" rtl="0" eaLnBrk="1" latinLnBrk="0" hangingPunct="1">
        <a:defRPr sz="2600" kern="1200">
          <a:solidFill>
            <a:schemeClr val="tx1"/>
          </a:solidFill>
          <a:latin typeface="+mn-lt"/>
          <a:ea typeface="+mn-ea"/>
          <a:cs typeface="+mn-cs"/>
        </a:defRPr>
      </a:lvl7pPr>
      <a:lvl8pPr marL="4622658" algn="l" defTabSz="1320759" rtl="0" eaLnBrk="1" latinLnBrk="0" hangingPunct="1">
        <a:defRPr sz="2600" kern="1200">
          <a:solidFill>
            <a:schemeClr val="tx1"/>
          </a:solidFill>
          <a:latin typeface="+mn-lt"/>
          <a:ea typeface="+mn-ea"/>
          <a:cs typeface="+mn-cs"/>
        </a:defRPr>
      </a:lvl8pPr>
      <a:lvl9pPr marL="5283037" algn="l" defTabSz="1320759"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mailto:trond@elektrokjol.no"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mailto:sv-ro@online.no" TargetMode="External"/><Relationship Id="rId5" Type="http://schemas.openxmlformats.org/officeDocument/2006/relationships/hyperlink" Target="mailto:kolbein@nordtroms.net" TargetMode="External"/><Relationship Id="rId4" Type="http://schemas.openxmlformats.org/officeDocument/2006/relationships/hyperlink" Target="mailto:odthomassen@live.n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3143111" y="903494"/>
            <a:ext cx="11323915" cy="4049506"/>
          </a:xfrm>
        </p:spPr>
        <p:txBody>
          <a:bodyPr>
            <a:noAutofit/>
          </a:bodyPr>
          <a:lstStyle/>
          <a:p>
            <a:r>
              <a:rPr lang="nb-NO" sz="11500" dirty="0">
                <a:solidFill>
                  <a:schemeClr val="bg1"/>
                </a:solidFill>
              </a:rPr>
              <a:t>Arnøyhamn Internat</a:t>
            </a:r>
          </a:p>
        </p:txBody>
      </p:sp>
      <p:sp>
        <p:nvSpPr>
          <p:cNvPr id="5" name="Tittel 1"/>
          <p:cNvSpPr txBox="1">
            <a:spLocks/>
          </p:cNvSpPr>
          <p:nvPr/>
        </p:nvSpPr>
        <p:spPr>
          <a:xfrm>
            <a:off x="747825" y="6852491"/>
            <a:ext cx="16114485" cy="2700357"/>
          </a:xfrm>
          <a:prstGeom prst="rect">
            <a:avLst/>
          </a:prstGeom>
        </p:spPr>
        <p:txBody>
          <a:bodyPr vert="horz" lIns="275566" tIns="137784" rIns="275566" bIns="137784"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7200" dirty="0">
                <a:solidFill>
                  <a:schemeClr val="bg1"/>
                </a:solidFill>
              </a:rPr>
              <a:t>- Etablering av lokal reiselivsbedrift på Arnøya</a:t>
            </a:r>
          </a:p>
        </p:txBody>
      </p:sp>
    </p:spTree>
    <p:extLst>
      <p:ext uri="{BB962C8B-B14F-4D97-AF65-F5344CB8AC3E}">
        <p14:creationId xmlns:p14="http://schemas.microsoft.com/office/powerpoint/2010/main" val="543426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3000" r="-3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6000" u="sng" dirty="0"/>
              <a:t>Skjervøy kommune – en viktig samarbeidspartner:</a:t>
            </a:r>
          </a:p>
        </p:txBody>
      </p:sp>
      <p:sp>
        <p:nvSpPr>
          <p:cNvPr id="3" name="Plassholder for innhold 2"/>
          <p:cNvSpPr>
            <a:spLocks noGrp="1"/>
          </p:cNvSpPr>
          <p:nvPr>
            <p:ph idx="1"/>
          </p:nvPr>
        </p:nvSpPr>
        <p:spPr>
          <a:xfrm>
            <a:off x="1386066" y="2993253"/>
            <a:ext cx="15188744" cy="6225904"/>
          </a:xfrm>
        </p:spPr>
        <p:txBody>
          <a:bodyPr>
            <a:noAutofit/>
          </a:bodyPr>
          <a:lstStyle/>
          <a:p>
            <a:pPr marL="0" indent="0">
              <a:spcBef>
                <a:spcPts val="1810"/>
              </a:spcBef>
              <a:buNone/>
            </a:pPr>
            <a:r>
              <a:rPr lang="nb-NO" sz="3200" b="1" dirty="0">
                <a:solidFill>
                  <a:prstClr val="black"/>
                </a:solidFill>
              </a:rPr>
              <a:t>Nettverk og kompetanse</a:t>
            </a:r>
          </a:p>
          <a:p>
            <a:pPr>
              <a:spcBef>
                <a:spcPts val="1810"/>
              </a:spcBef>
            </a:pPr>
            <a:r>
              <a:rPr lang="nb-NO" sz="1800" dirty="0">
                <a:solidFill>
                  <a:prstClr val="black"/>
                </a:solidFill>
              </a:rPr>
              <a:t>Skjervøy kommune har ansatte med nettverk og kompetanse i forhold til utvikling av foretak og eiendom. Vi ønsker å benytte ressurser aktivt for å tilpasse vår drift etter lokalsamfunnets ønsker, lover og regler samt kommunens gjeldende planverk. Dette krever tett dialog og samarbeid</a:t>
            </a:r>
          </a:p>
          <a:p>
            <a:pPr>
              <a:spcBef>
                <a:spcPts val="1810"/>
              </a:spcBef>
            </a:pPr>
            <a:endParaRPr lang="nb-NO" sz="2800" dirty="0">
              <a:solidFill>
                <a:prstClr val="black"/>
              </a:solidFill>
            </a:endParaRPr>
          </a:p>
          <a:p>
            <a:pPr marL="0" indent="0">
              <a:spcBef>
                <a:spcPts val="1810"/>
              </a:spcBef>
              <a:buNone/>
            </a:pPr>
            <a:r>
              <a:rPr lang="nb-NO" sz="3200" b="1" dirty="0">
                <a:solidFill>
                  <a:prstClr val="black"/>
                </a:solidFill>
              </a:rPr>
              <a:t>Økonomisk støtte</a:t>
            </a:r>
          </a:p>
          <a:p>
            <a:pPr>
              <a:spcBef>
                <a:spcPts val="1810"/>
              </a:spcBef>
            </a:pPr>
            <a:r>
              <a:rPr lang="nb-NO" sz="1800" dirty="0">
                <a:solidFill>
                  <a:prstClr val="black"/>
                </a:solidFill>
              </a:rPr>
              <a:t>Som en potensiell finansiell støttepart vil etableringen vår innebære mindre risiko for etablererteamet. Samt skape fortgang på etableringen slik at tidsperspektiv fra etablering til full drift blir kortere!</a:t>
            </a:r>
          </a:p>
          <a:p>
            <a:pPr>
              <a:spcBef>
                <a:spcPts val="1810"/>
              </a:spcBef>
            </a:pPr>
            <a:endParaRPr lang="nb-NO" sz="2800" dirty="0">
              <a:solidFill>
                <a:prstClr val="black"/>
              </a:solidFill>
            </a:endParaRPr>
          </a:p>
          <a:p>
            <a:pPr marL="0" indent="0">
              <a:spcBef>
                <a:spcPts val="1810"/>
              </a:spcBef>
              <a:buNone/>
            </a:pPr>
            <a:r>
              <a:rPr lang="nb-NO" sz="3200" b="1" dirty="0">
                <a:solidFill>
                  <a:prstClr val="black"/>
                </a:solidFill>
              </a:rPr>
              <a:t>Fleksibilitet</a:t>
            </a:r>
          </a:p>
          <a:p>
            <a:pPr>
              <a:spcBef>
                <a:spcPts val="1810"/>
              </a:spcBef>
            </a:pPr>
            <a:r>
              <a:rPr lang="nb-NO" sz="1800" dirty="0">
                <a:solidFill>
                  <a:prstClr val="black"/>
                </a:solidFill>
              </a:rPr>
              <a:t>Erfaringsmessig kan ulike utviklingsprosesser som omhandler reguleringsplaner og lignende strekke ut i tid grunnet omfattende regelverk. Vi håper at man ved god kommunikasjon og fleksibilitet kan minimere tidstap i forbindelse med potensielle prosesser som kan måtte gjennomføres.</a:t>
            </a:r>
          </a:p>
          <a:p>
            <a:pPr>
              <a:spcBef>
                <a:spcPts val="1810"/>
              </a:spcBef>
            </a:pPr>
            <a:endParaRPr lang="nb-NO" sz="2800" dirty="0">
              <a:solidFill>
                <a:prstClr val="black"/>
              </a:solidFill>
            </a:endParaRPr>
          </a:p>
          <a:p>
            <a:pPr>
              <a:spcBef>
                <a:spcPts val="1810"/>
              </a:spcBef>
            </a:pPr>
            <a:endParaRPr lang="nb-NO" sz="2800" dirty="0">
              <a:solidFill>
                <a:prstClr val="black"/>
              </a:solidFill>
            </a:endParaRPr>
          </a:p>
          <a:p>
            <a:pPr>
              <a:spcBef>
                <a:spcPts val="1810"/>
              </a:spcBef>
            </a:pPr>
            <a:endParaRPr lang="nb-NO" sz="2800" dirty="0"/>
          </a:p>
        </p:txBody>
      </p:sp>
    </p:spTree>
    <p:extLst>
      <p:ext uri="{BB962C8B-B14F-4D97-AF65-F5344CB8AC3E}">
        <p14:creationId xmlns:p14="http://schemas.microsoft.com/office/powerpoint/2010/main" val="2104929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Tittel 1"/>
          <p:cNvSpPr txBox="1">
            <a:spLocks/>
          </p:cNvSpPr>
          <p:nvPr/>
        </p:nvSpPr>
        <p:spPr>
          <a:xfrm>
            <a:off x="734083" y="3068200"/>
            <a:ext cx="13520923" cy="2681247"/>
          </a:xfrm>
          <a:prstGeom prst="rect">
            <a:avLst/>
          </a:prstGeom>
        </p:spPr>
        <p:txBody>
          <a:bodyPr vert="horz" lIns="275566" tIns="137784" rIns="275566" bIns="13778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0700" dirty="0">
                <a:solidFill>
                  <a:schemeClr val="bg1"/>
                </a:solidFill>
              </a:rPr>
              <a:t>For mer info:</a:t>
            </a:r>
          </a:p>
        </p:txBody>
      </p:sp>
      <p:sp>
        <p:nvSpPr>
          <p:cNvPr id="11" name="Tittel 1"/>
          <p:cNvSpPr txBox="1">
            <a:spLocks/>
          </p:cNvSpPr>
          <p:nvPr/>
        </p:nvSpPr>
        <p:spPr>
          <a:xfrm>
            <a:off x="734083" y="7203842"/>
            <a:ext cx="16141971" cy="2100909"/>
          </a:xfrm>
          <a:prstGeom prst="rect">
            <a:avLst/>
          </a:prstGeom>
        </p:spPr>
        <p:txBody>
          <a:bodyPr vert="horz" lIns="275566" tIns="137784" rIns="275566" bIns="13778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nb-NO" sz="4400" dirty="0">
                <a:solidFill>
                  <a:schemeClr val="bg1"/>
                </a:solidFill>
              </a:rPr>
              <a:t>Odd Thomassen			</a:t>
            </a:r>
            <a:r>
              <a:rPr lang="nb-NO" sz="4400" dirty="0">
                <a:solidFill>
                  <a:schemeClr val="bg1"/>
                </a:solidFill>
                <a:hlinkClick r:id="rId4">
                  <a:extLst>
                    <a:ext uri="{A12FA001-AC4F-418D-AE19-62706E023703}">
                      <ahyp:hlinkClr xmlns:ahyp="http://schemas.microsoft.com/office/drawing/2018/hyperlinkcolor" xmlns="" val="tx"/>
                    </a:ext>
                  </a:extLst>
                </a:hlinkClick>
              </a:rPr>
              <a:t>odthomassen@live.no</a:t>
            </a:r>
            <a:r>
              <a:rPr lang="nb-NO" sz="4400" dirty="0">
                <a:solidFill>
                  <a:schemeClr val="bg1"/>
                </a:solidFill>
              </a:rPr>
              <a:t> </a:t>
            </a:r>
          </a:p>
          <a:p>
            <a:pPr algn="l">
              <a:lnSpc>
                <a:spcPct val="100000"/>
              </a:lnSpc>
            </a:pPr>
            <a:r>
              <a:rPr lang="nb-NO" sz="4400" dirty="0">
                <a:solidFill>
                  <a:schemeClr val="bg1"/>
                </a:solidFill>
              </a:rPr>
              <a:t>Kolbein Simonsen		</a:t>
            </a:r>
            <a:r>
              <a:rPr lang="nb-NO" sz="4400" dirty="0">
                <a:solidFill>
                  <a:schemeClr val="bg1"/>
                </a:solidFill>
                <a:hlinkClick r:id="rId5">
                  <a:extLst>
                    <a:ext uri="{A12FA001-AC4F-418D-AE19-62706E023703}">
                      <ahyp:hlinkClr xmlns:ahyp="http://schemas.microsoft.com/office/drawing/2018/hyperlinkcolor" xmlns="" val="tx"/>
                    </a:ext>
                  </a:extLst>
                </a:hlinkClick>
              </a:rPr>
              <a:t>kolbein@nordtroms.net</a:t>
            </a:r>
            <a:r>
              <a:rPr lang="nb-NO" sz="4400" dirty="0">
                <a:solidFill>
                  <a:schemeClr val="bg1"/>
                </a:solidFill>
              </a:rPr>
              <a:t> </a:t>
            </a:r>
          </a:p>
          <a:p>
            <a:pPr algn="l">
              <a:lnSpc>
                <a:spcPct val="100000"/>
              </a:lnSpc>
            </a:pPr>
            <a:r>
              <a:rPr lang="nb-NO" sz="4400" dirty="0">
                <a:solidFill>
                  <a:schemeClr val="bg1"/>
                </a:solidFill>
              </a:rPr>
              <a:t>Svein Roger Karlsen		</a:t>
            </a:r>
            <a:r>
              <a:rPr lang="nb-NO" sz="4400" dirty="0">
                <a:solidFill>
                  <a:schemeClr val="bg1"/>
                </a:solidFill>
                <a:hlinkClick r:id="rId6">
                  <a:extLst>
                    <a:ext uri="{A12FA001-AC4F-418D-AE19-62706E023703}">
                      <ahyp:hlinkClr xmlns:ahyp="http://schemas.microsoft.com/office/drawing/2018/hyperlinkcolor" xmlns="" val="tx"/>
                    </a:ext>
                  </a:extLst>
                </a:hlinkClick>
              </a:rPr>
              <a:t>sv-ro@online.no</a:t>
            </a:r>
            <a:r>
              <a:rPr lang="nb-NO" sz="4400" dirty="0">
                <a:solidFill>
                  <a:schemeClr val="bg1"/>
                </a:solidFill>
              </a:rPr>
              <a:t> </a:t>
            </a:r>
            <a:endParaRPr lang="nb-NO" sz="6600" dirty="0">
              <a:solidFill>
                <a:schemeClr val="bg1"/>
              </a:solidFill>
            </a:endParaRPr>
          </a:p>
          <a:p>
            <a:pPr algn="l">
              <a:lnSpc>
                <a:spcPct val="100000"/>
              </a:lnSpc>
            </a:pPr>
            <a:r>
              <a:rPr lang="nb-NO" sz="4400" dirty="0">
                <a:solidFill>
                  <a:schemeClr val="bg1"/>
                </a:solidFill>
              </a:rPr>
              <a:t>Turid Karlsen Davidsen 	</a:t>
            </a:r>
            <a:r>
              <a:rPr lang="nb-NO" sz="4400" u="sng" dirty="0">
                <a:solidFill>
                  <a:schemeClr val="bg1"/>
                </a:solidFill>
              </a:rPr>
              <a:t>turid@elektrokjol.no</a:t>
            </a:r>
            <a:r>
              <a:rPr lang="nb-NO" sz="4400" dirty="0">
                <a:solidFill>
                  <a:schemeClr val="bg1"/>
                </a:solidFill>
              </a:rPr>
              <a:t/>
            </a:r>
            <a:br>
              <a:rPr lang="nb-NO" sz="4400" dirty="0">
                <a:solidFill>
                  <a:schemeClr val="bg1"/>
                </a:solidFill>
              </a:rPr>
            </a:br>
            <a:r>
              <a:rPr lang="nb-NO" sz="4400" dirty="0">
                <a:solidFill>
                  <a:schemeClr val="bg1"/>
                </a:solidFill>
              </a:rPr>
              <a:t>Trond Davidsen 			</a:t>
            </a:r>
            <a:r>
              <a:rPr lang="nb-NO" sz="4400" u="sng" dirty="0">
                <a:solidFill>
                  <a:schemeClr val="bg1"/>
                </a:solidFill>
                <a:hlinkClick r:id="rId7">
                  <a:extLst>
                    <a:ext uri="{A12FA001-AC4F-418D-AE19-62706E023703}">
                      <ahyp:hlinkClr xmlns:ahyp="http://schemas.microsoft.com/office/drawing/2018/hyperlinkcolor" xmlns="" val="tx"/>
                    </a:ext>
                  </a:extLst>
                </a:hlinkClick>
              </a:rPr>
              <a:t>trond@elektrokjol.no</a:t>
            </a:r>
            <a:endParaRPr lang="nb-NO" sz="4400" u="sng" dirty="0">
              <a:solidFill>
                <a:schemeClr val="bg1"/>
              </a:solidFill>
            </a:endParaRPr>
          </a:p>
          <a:p>
            <a:pPr algn="l">
              <a:lnSpc>
                <a:spcPct val="100000"/>
              </a:lnSpc>
            </a:pPr>
            <a:endParaRPr lang="nb-NO" sz="4400" dirty="0">
              <a:solidFill>
                <a:schemeClr val="bg1"/>
              </a:solidFill>
            </a:endParaRPr>
          </a:p>
        </p:txBody>
      </p:sp>
    </p:spTree>
    <p:extLst>
      <p:ext uri="{BB962C8B-B14F-4D97-AF65-F5344CB8AC3E}">
        <p14:creationId xmlns:p14="http://schemas.microsoft.com/office/powerpoint/2010/main" val="118013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198176" y="153874"/>
            <a:ext cx="10818607" cy="2501643"/>
          </a:xfrm>
        </p:spPr>
        <p:txBody>
          <a:bodyPr/>
          <a:lstStyle/>
          <a:p>
            <a:r>
              <a:rPr lang="nb-NO" sz="6000" u="sng" dirty="0"/>
              <a:t>Sammendrag</a:t>
            </a:r>
            <a:r>
              <a:rPr lang="nb-NO" u="sng" dirty="0"/>
              <a:t>:</a:t>
            </a:r>
          </a:p>
        </p:txBody>
      </p:sp>
      <p:sp>
        <p:nvSpPr>
          <p:cNvPr id="3" name="Plassholder for innhold 2"/>
          <p:cNvSpPr>
            <a:spLocks noGrp="1"/>
          </p:cNvSpPr>
          <p:nvPr>
            <p:ph idx="1"/>
          </p:nvPr>
        </p:nvSpPr>
        <p:spPr>
          <a:xfrm>
            <a:off x="700076" y="3306869"/>
            <a:ext cx="8104993" cy="5912285"/>
          </a:xfrm>
        </p:spPr>
        <p:txBody>
          <a:bodyPr>
            <a:noAutofit/>
          </a:bodyPr>
          <a:lstStyle/>
          <a:p>
            <a:r>
              <a:rPr lang="nb-NO" sz="3500" dirty="0"/>
              <a:t>Etablering av selskap – bærekraftig reiseliv</a:t>
            </a:r>
          </a:p>
          <a:p>
            <a:r>
              <a:rPr lang="nb-NO" sz="3500" dirty="0"/>
              <a:t>Kjøp av </a:t>
            </a:r>
            <a:r>
              <a:rPr lang="nb-NO" sz="3500" dirty="0" err="1"/>
              <a:t>Arnhamn</a:t>
            </a:r>
            <a:r>
              <a:rPr lang="nb-NO" sz="3500" dirty="0"/>
              <a:t> internat -&gt; levere reiselivsopplevelser som:</a:t>
            </a:r>
          </a:p>
          <a:p>
            <a:pPr lvl="1"/>
            <a:r>
              <a:rPr lang="nb-NO" sz="1800" dirty="0"/>
              <a:t>Overnatting og servering – på internatet</a:t>
            </a:r>
          </a:p>
          <a:p>
            <a:pPr lvl="1"/>
            <a:r>
              <a:rPr lang="nb-NO" sz="1800" dirty="0"/>
              <a:t>Guidede turer med overnatting i telt, lavvo eller </a:t>
            </a:r>
            <a:r>
              <a:rPr lang="nb-NO" sz="1800" dirty="0" err="1"/>
              <a:t>igloo</a:t>
            </a:r>
            <a:endParaRPr lang="nb-NO" sz="1800" dirty="0"/>
          </a:p>
          <a:p>
            <a:pPr lvl="1"/>
            <a:r>
              <a:rPr lang="nb-NO" sz="1800" dirty="0"/>
              <a:t>Guidet fiskesafari, hvalsafari, sjøfuglsafari og øyhopping</a:t>
            </a:r>
          </a:p>
          <a:p>
            <a:pPr lvl="1"/>
            <a:r>
              <a:rPr lang="nb-NO" sz="1800" dirty="0"/>
              <a:t>Toppturer Sommer/Vinter</a:t>
            </a:r>
          </a:p>
          <a:p>
            <a:pPr lvl="1"/>
            <a:r>
              <a:rPr lang="nb-NO" sz="1800" dirty="0"/>
              <a:t>Guidede trugeturer, sparketurer, krigsminnevandring/kulturvandringer</a:t>
            </a:r>
          </a:p>
          <a:p>
            <a:pPr lvl="1"/>
            <a:r>
              <a:rPr lang="nb-NO" sz="1800" dirty="0"/>
              <a:t>Nordlysopplevelser og mørketidsturer</a:t>
            </a:r>
          </a:p>
          <a:p>
            <a:pPr lvl="1"/>
            <a:r>
              <a:rPr lang="nb-NO" sz="1800" dirty="0"/>
              <a:t>Guidede turer med reinsdyrsleder</a:t>
            </a:r>
          </a:p>
          <a:p>
            <a:pPr lvl="1"/>
            <a:r>
              <a:rPr lang="nb-NO" sz="1800" dirty="0"/>
              <a:t>Guidede jaktturer</a:t>
            </a:r>
          </a:p>
          <a:p>
            <a:pPr lvl="1"/>
            <a:r>
              <a:rPr lang="nb-NO" sz="1800" dirty="0"/>
              <a:t>Bedriftsopplevelser, firmaturer eller opplevelser tilpasset grupper</a:t>
            </a:r>
          </a:p>
          <a:p>
            <a:pPr lvl="1"/>
            <a:endParaRPr lang="nb-NO" sz="2800" dirty="0"/>
          </a:p>
          <a:p>
            <a:pPr lvl="1"/>
            <a:endParaRPr lang="nb-NO" sz="2800" dirty="0"/>
          </a:p>
          <a:p>
            <a:pPr lvl="1"/>
            <a:endParaRPr lang="nb-NO" sz="2800" dirty="0"/>
          </a:p>
          <a:p>
            <a:pPr marL="0" indent="0">
              <a:buNone/>
            </a:pPr>
            <a:endParaRPr lang="nb-NO" sz="3200" dirty="0"/>
          </a:p>
        </p:txBody>
      </p:sp>
      <p:sp>
        <p:nvSpPr>
          <p:cNvPr id="4" name="Plassholder for innhold 2">
            <a:extLst>
              <a:ext uri="{FF2B5EF4-FFF2-40B4-BE49-F238E27FC236}">
                <a16:creationId xmlns:a16="http://schemas.microsoft.com/office/drawing/2014/main" xmlns="" id="{F148A6BD-A756-4379-BAFD-3986D0BDF579}"/>
              </a:ext>
            </a:extLst>
          </p:cNvPr>
          <p:cNvSpPr txBox="1">
            <a:spLocks/>
          </p:cNvSpPr>
          <p:nvPr/>
        </p:nvSpPr>
        <p:spPr>
          <a:xfrm>
            <a:off x="9254499" y="3294341"/>
            <a:ext cx="8106575" cy="5716214"/>
          </a:xfrm>
          <a:prstGeom prst="rect">
            <a:avLst/>
          </a:prstGeom>
        </p:spPr>
        <p:txBody>
          <a:bodyPr vert="horz" lIns="91440" tIns="45720" rIns="91440" bIns="45720" rtlCol="0">
            <a:noAutofit/>
          </a:bodyPr>
          <a:lstStyle>
            <a:lvl1pPr marL="330190" indent="-330190" algn="l" defTabSz="1320759" rtl="0" eaLnBrk="1" latinLnBrk="0" hangingPunct="1">
              <a:lnSpc>
                <a:spcPct val="90000"/>
              </a:lnSpc>
              <a:spcBef>
                <a:spcPts val="1444"/>
              </a:spcBef>
              <a:buFont typeface="Arial" panose="020B0604020202020204" pitchFamily="34" charset="0"/>
              <a:buChar char="•"/>
              <a:defRPr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9pPr>
          </a:lstStyle>
          <a:p>
            <a:r>
              <a:rPr lang="nb-NO" sz="3200" dirty="0"/>
              <a:t>Teamet bak: Lokal forankring</a:t>
            </a:r>
          </a:p>
          <a:p>
            <a:pPr lvl="1"/>
            <a:r>
              <a:rPr lang="nb-NO" sz="1800" dirty="0"/>
              <a:t>Odd Thomassen – Nordlysturisme i Tromsø</a:t>
            </a:r>
          </a:p>
          <a:p>
            <a:pPr lvl="1"/>
            <a:r>
              <a:rPr lang="nb-NO" sz="1800" dirty="0"/>
              <a:t>Kolbein Simonsen – pensjonert ingeniør</a:t>
            </a:r>
          </a:p>
          <a:p>
            <a:pPr lvl="1"/>
            <a:r>
              <a:rPr lang="nb-NO" sz="1800" dirty="0"/>
              <a:t>Svein Roger Karlsen – Arnøytind AS</a:t>
            </a:r>
          </a:p>
          <a:p>
            <a:pPr lvl="1"/>
            <a:r>
              <a:rPr lang="nb-NO" sz="1800" dirty="0"/>
              <a:t>Turid og Trond Davidsen – Skjervøy fiskecamp AS</a:t>
            </a:r>
          </a:p>
          <a:p>
            <a:r>
              <a:rPr lang="nb-NO" sz="3200" dirty="0"/>
              <a:t>Målsetting og visjon:</a:t>
            </a:r>
          </a:p>
          <a:p>
            <a:pPr lvl="1"/>
            <a:r>
              <a:rPr lang="nb-NO" sz="1800" dirty="0"/>
              <a:t>Opprettholde lys i husene på Arnøya</a:t>
            </a:r>
          </a:p>
          <a:p>
            <a:pPr lvl="1"/>
            <a:r>
              <a:rPr lang="nb-NO" sz="1800" dirty="0"/>
              <a:t>Skape lokale arbeidsplasser</a:t>
            </a:r>
          </a:p>
          <a:p>
            <a:pPr lvl="1"/>
            <a:r>
              <a:rPr lang="nb-NO" sz="1800" dirty="0"/>
              <a:t>Drive bærekraftig etter prinsippet om 3-delt bunnlinje</a:t>
            </a:r>
          </a:p>
          <a:p>
            <a:pPr lvl="1"/>
            <a:endParaRPr lang="nb-NO" sz="3200" dirty="0"/>
          </a:p>
          <a:p>
            <a:pPr lvl="1"/>
            <a:endParaRPr lang="nb-NO" sz="3200" dirty="0"/>
          </a:p>
          <a:p>
            <a:pPr lvl="1"/>
            <a:endParaRPr lang="nb-NO" sz="3200" dirty="0"/>
          </a:p>
          <a:p>
            <a:pPr marL="0" indent="0">
              <a:buFont typeface="Arial" panose="020B0604020202020204" pitchFamily="34" charset="0"/>
              <a:buNone/>
            </a:pPr>
            <a:endParaRPr lang="nb-NO" sz="3200" dirty="0"/>
          </a:p>
        </p:txBody>
      </p:sp>
    </p:spTree>
    <p:extLst>
      <p:ext uri="{BB962C8B-B14F-4D97-AF65-F5344CB8AC3E}">
        <p14:creationId xmlns:p14="http://schemas.microsoft.com/office/powerpoint/2010/main" val="3064183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6000" u="sng" dirty="0"/>
              <a:t>Bakgrunn</a:t>
            </a:r>
            <a:r>
              <a:rPr lang="nb-NO" u="sng" dirty="0"/>
              <a:t> og visjon:</a:t>
            </a:r>
          </a:p>
        </p:txBody>
      </p:sp>
      <p:sp>
        <p:nvSpPr>
          <p:cNvPr id="3" name="Plassholder for innhold 2"/>
          <p:cNvSpPr>
            <a:spLocks noGrp="1"/>
          </p:cNvSpPr>
          <p:nvPr>
            <p:ph idx="1"/>
          </p:nvPr>
        </p:nvSpPr>
        <p:spPr>
          <a:xfrm>
            <a:off x="1210697" y="2442106"/>
            <a:ext cx="15188744" cy="6488482"/>
          </a:xfrm>
        </p:spPr>
        <p:txBody>
          <a:bodyPr>
            <a:noAutofit/>
          </a:bodyPr>
          <a:lstStyle/>
          <a:p>
            <a:pPr marL="0" indent="0">
              <a:buNone/>
            </a:pPr>
            <a:r>
              <a:rPr lang="nb-NO" sz="3800" dirty="0"/>
              <a:t>Visjon: Et blomstrende Arnøy-samfunn gjennom næringsaktivitet drevet på Arnøy-premisser!</a:t>
            </a:r>
          </a:p>
          <a:p>
            <a:endParaRPr lang="nb-NO" sz="3200" dirty="0"/>
          </a:p>
          <a:p>
            <a:r>
              <a:rPr lang="nb-NO" sz="2000" dirty="0"/>
              <a:t>Initiativtakerne har båret på ideen over 6 år. </a:t>
            </a:r>
          </a:p>
          <a:p>
            <a:r>
              <a:rPr lang="nb-NO" sz="2000" dirty="0"/>
              <a:t>Gjennom samling av nåværende team har realisering blitt muliggjort gjennom spredning av investeringsrisiko</a:t>
            </a:r>
          </a:p>
          <a:p>
            <a:endParaRPr lang="nb-NO" sz="2000" dirty="0"/>
          </a:p>
          <a:p>
            <a:r>
              <a:rPr lang="nb-NO" sz="2000" dirty="0"/>
              <a:t>Bakgrunnen for etableringen er lokalpatriotisk, å skape arbeidsplasser-&gt;tilflytting-&gt;dermed lys i husene uten å gå på bekostning av lokalbefolkningens verdier på øya. Vi ønsker en satsing på 3-delt bunnlinje, at etableringen skal være bærekraftig både økonomisk, miljø- og samfunnsmessig.</a:t>
            </a:r>
          </a:p>
          <a:p>
            <a:endParaRPr lang="nb-NO" sz="2800" dirty="0"/>
          </a:p>
          <a:p>
            <a:r>
              <a:rPr lang="nb-NO" sz="3200" dirty="0"/>
              <a:t>Kortsiktige mål:</a:t>
            </a:r>
          </a:p>
          <a:p>
            <a:pPr lvl="1"/>
            <a:r>
              <a:rPr lang="nb-NO" sz="1800" dirty="0"/>
              <a:t>Gjennomføre kjøp og investeringer</a:t>
            </a:r>
          </a:p>
          <a:p>
            <a:pPr lvl="1"/>
            <a:r>
              <a:rPr lang="nb-NO" sz="1800" dirty="0"/>
              <a:t>Ansette 2 stillinger første driftsår</a:t>
            </a:r>
          </a:p>
          <a:p>
            <a:pPr lvl="1"/>
            <a:r>
              <a:rPr lang="nb-NO" sz="1800" dirty="0"/>
              <a:t>Omsetning 2 000 000,- første driftsår</a:t>
            </a:r>
          </a:p>
          <a:p>
            <a:pPr lvl="1"/>
            <a:r>
              <a:rPr lang="nb-NO" sz="1800" dirty="0"/>
              <a:t>Satsing på produktutvikling og markedsarbeid</a:t>
            </a:r>
          </a:p>
          <a:p>
            <a:pPr marL="0" indent="0">
              <a:buNone/>
            </a:pPr>
            <a:endParaRPr lang="nb-NO" sz="3200" dirty="0"/>
          </a:p>
          <a:p>
            <a:pPr marL="0" indent="0">
              <a:buNone/>
            </a:pPr>
            <a:endParaRPr lang="nb-NO" sz="2000" dirty="0"/>
          </a:p>
        </p:txBody>
      </p:sp>
    </p:spTree>
    <p:extLst>
      <p:ext uri="{BB962C8B-B14F-4D97-AF65-F5344CB8AC3E}">
        <p14:creationId xmlns:p14="http://schemas.microsoft.com/office/powerpoint/2010/main" val="935787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372101" y="903712"/>
            <a:ext cx="14549917" cy="1410873"/>
          </a:xfrm>
        </p:spPr>
        <p:txBody>
          <a:bodyPr/>
          <a:lstStyle/>
          <a:p>
            <a:r>
              <a:rPr lang="nb-NO" u="sng" dirty="0"/>
              <a:t>Etablering </a:t>
            </a:r>
            <a:r>
              <a:rPr lang="nb-NO" sz="6000" u="sng" dirty="0"/>
              <a:t>av</a:t>
            </a:r>
            <a:r>
              <a:rPr lang="nb-NO" u="sng" dirty="0"/>
              <a:t> foretak - eierstruktur:</a:t>
            </a:r>
          </a:p>
        </p:txBody>
      </p:sp>
      <p:sp>
        <p:nvSpPr>
          <p:cNvPr id="3" name="Plassholder for innhold 2"/>
          <p:cNvSpPr>
            <a:spLocks noGrp="1"/>
          </p:cNvSpPr>
          <p:nvPr>
            <p:ph idx="1"/>
          </p:nvPr>
        </p:nvSpPr>
        <p:spPr>
          <a:xfrm>
            <a:off x="1849528" y="2314585"/>
            <a:ext cx="14759983" cy="5664493"/>
          </a:xfrm>
        </p:spPr>
        <p:txBody>
          <a:bodyPr>
            <a:noAutofit/>
          </a:bodyPr>
          <a:lstStyle/>
          <a:p>
            <a:r>
              <a:rPr lang="nb-NO" sz="3200" dirty="0"/>
              <a:t>Foretaksnavn: Under etablering, navn ikke bestemt</a:t>
            </a:r>
          </a:p>
          <a:p>
            <a:r>
              <a:rPr lang="nb-NO" sz="3200" dirty="0"/>
              <a:t>Foretaksform: AS</a:t>
            </a:r>
          </a:p>
          <a:p>
            <a:pPr marL="0" indent="0">
              <a:buNone/>
            </a:pPr>
            <a:r>
              <a:rPr lang="nb-NO" sz="3200" dirty="0"/>
              <a:t>Foreløpig team består av:</a:t>
            </a:r>
          </a:p>
          <a:p>
            <a:r>
              <a:rPr lang="nb-NO" sz="1800" dirty="0"/>
              <a:t>Odd Thomassen, Tidligere offiser, turismeaktør i Tromsø</a:t>
            </a:r>
          </a:p>
          <a:p>
            <a:r>
              <a:rPr lang="nb-NO" sz="1800" dirty="0"/>
              <a:t>Kolbein Simonsen, pensjonert ingeniør</a:t>
            </a:r>
          </a:p>
          <a:p>
            <a:r>
              <a:rPr lang="nb-NO" sz="1800" dirty="0"/>
              <a:t>Svein Roger Karlsen, Arnøytind AS</a:t>
            </a:r>
          </a:p>
          <a:p>
            <a:r>
              <a:rPr lang="nb-NO" sz="1800" dirty="0"/>
              <a:t>Turid og Trond Davidsen, Skjervøy Fiskecamp AS</a:t>
            </a:r>
          </a:p>
          <a:p>
            <a:pPr marL="0" indent="0">
              <a:buNone/>
            </a:pPr>
            <a:r>
              <a:rPr lang="nb-NO" sz="2400" u="sng" dirty="0"/>
              <a:t>Lokalt team, med stor kjennskap til lokale forhold og muligheter!</a:t>
            </a:r>
          </a:p>
          <a:p>
            <a:endParaRPr lang="nb-NO" sz="2400" dirty="0"/>
          </a:p>
          <a:p>
            <a:r>
              <a:rPr lang="nb-NO" sz="2000" dirty="0"/>
              <a:t>Etablerere er ikke låst til nåværende eierstruktur, og er åpne for å inkludere interesserte partnere/</a:t>
            </a:r>
            <a:r>
              <a:rPr lang="nb-NO" sz="2000" dirty="0" err="1"/>
              <a:t>medgründere</a:t>
            </a:r>
            <a:r>
              <a:rPr lang="nb-NO" sz="2000" dirty="0"/>
              <a:t> og/eller ansatte gitt at det opprettholdes samme lokale tilknytning til Arnøya.</a:t>
            </a:r>
          </a:p>
          <a:p>
            <a:r>
              <a:rPr lang="nb-NO" sz="2000" dirty="0"/>
              <a:t>Flere har allerede meldt sin interesse både som medeier og som ansatte</a:t>
            </a:r>
          </a:p>
          <a:p>
            <a:endParaRPr lang="nb-NO" sz="900" dirty="0"/>
          </a:p>
          <a:p>
            <a:endParaRPr lang="nb-NO" sz="900" dirty="0"/>
          </a:p>
          <a:p>
            <a:endParaRPr lang="nb-NO" sz="900" dirty="0"/>
          </a:p>
          <a:p>
            <a:endParaRPr lang="nb-NO" sz="900" dirty="0"/>
          </a:p>
          <a:p>
            <a:endParaRPr lang="nb-NO" sz="900" dirty="0"/>
          </a:p>
          <a:p>
            <a:endParaRPr lang="nb-NO" sz="4000" dirty="0"/>
          </a:p>
        </p:txBody>
      </p:sp>
      <p:sp>
        <p:nvSpPr>
          <p:cNvPr id="5" name="Tittel 1">
            <a:extLst>
              <a:ext uri="{FF2B5EF4-FFF2-40B4-BE49-F238E27FC236}">
                <a16:creationId xmlns:a16="http://schemas.microsoft.com/office/drawing/2014/main" xmlns="" id="{B0B67580-9A8C-4EBD-9357-39D5727ACC19}"/>
              </a:ext>
            </a:extLst>
          </p:cNvPr>
          <p:cNvSpPr txBox="1">
            <a:spLocks/>
          </p:cNvSpPr>
          <p:nvPr/>
        </p:nvSpPr>
        <p:spPr>
          <a:xfrm>
            <a:off x="1736795" y="8630433"/>
            <a:ext cx="13595062" cy="1114818"/>
          </a:xfrm>
          <a:prstGeom prst="rect">
            <a:avLst/>
          </a:prstGeom>
        </p:spPr>
        <p:txBody>
          <a:bodyPr vert="horz" lIns="234804" tIns="117401" rIns="234804" bIns="117401" rtlCol="0" anchor="ctr">
            <a:normAutofit fontScale="85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nb-NO" sz="5400" u="sng" dirty="0"/>
              <a:t>Lokalt eierskap – lokalt perspektiv – lokal verdiskapning</a:t>
            </a:r>
          </a:p>
        </p:txBody>
      </p:sp>
    </p:spTree>
    <p:extLst>
      <p:ext uri="{BB962C8B-B14F-4D97-AF65-F5344CB8AC3E}">
        <p14:creationId xmlns:p14="http://schemas.microsoft.com/office/powerpoint/2010/main" val="3489841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6000" u="sng" dirty="0"/>
              <a:t>Investeringsplaner</a:t>
            </a:r>
            <a:r>
              <a:rPr lang="nb-NO" u="sng" dirty="0"/>
              <a:t>:</a:t>
            </a:r>
          </a:p>
        </p:txBody>
      </p:sp>
      <p:sp>
        <p:nvSpPr>
          <p:cNvPr id="3" name="Plassholder for innhold 2"/>
          <p:cNvSpPr>
            <a:spLocks noGrp="1"/>
          </p:cNvSpPr>
          <p:nvPr>
            <p:ph idx="1"/>
          </p:nvPr>
        </p:nvSpPr>
        <p:spPr>
          <a:xfrm>
            <a:off x="1210702" y="2342367"/>
            <a:ext cx="8009498" cy="3618521"/>
          </a:xfrm>
        </p:spPr>
        <p:txBody>
          <a:bodyPr>
            <a:noAutofit/>
          </a:bodyPr>
          <a:lstStyle/>
          <a:p>
            <a:pPr marL="0" indent="0">
              <a:buNone/>
            </a:pPr>
            <a:r>
              <a:rPr lang="nb-NO" sz="2400" dirty="0">
                <a:solidFill>
                  <a:prstClr val="black"/>
                </a:solidFill>
              </a:rPr>
              <a:t>Nåværende Arnøy internat har et godt utgangspunkt for å drive reiselivsaktivitet, men det vil være nødvendig med omfattende investeringer for å kunne tilfredsstille markedets ønsker. Vi opererer med følgende investeringsbehov:</a:t>
            </a:r>
          </a:p>
          <a:p>
            <a:pPr marL="0" indent="0">
              <a:buNone/>
            </a:pPr>
            <a:endParaRPr lang="nb-NO" sz="2400" dirty="0">
              <a:solidFill>
                <a:prstClr val="black"/>
              </a:solidFill>
            </a:endParaRPr>
          </a:p>
          <a:p>
            <a:pPr marL="0" indent="0">
              <a:buNone/>
            </a:pPr>
            <a:r>
              <a:rPr lang="nb-NO" sz="2400" u="sng" dirty="0">
                <a:solidFill>
                  <a:prstClr val="black"/>
                </a:solidFill>
              </a:rPr>
              <a:t>Byggeinvesteringer internat:</a:t>
            </a:r>
          </a:p>
          <a:p>
            <a:pPr>
              <a:lnSpc>
                <a:spcPct val="100000"/>
              </a:lnSpc>
              <a:spcBef>
                <a:spcPts val="0"/>
              </a:spcBef>
            </a:pPr>
            <a:r>
              <a:rPr lang="nb-NO" sz="1800" dirty="0">
                <a:solidFill>
                  <a:prstClr val="black"/>
                </a:solidFill>
              </a:rPr>
              <a:t>Totalrenovering og ombygging til 16 rom med bad</a:t>
            </a:r>
          </a:p>
          <a:p>
            <a:pPr>
              <a:lnSpc>
                <a:spcPct val="100000"/>
              </a:lnSpc>
              <a:spcBef>
                <a:spcPts val="0"/>
              </a:spcBef>
            </a:pPr>
            <a:r>
              <a:rPr lang="nb-NO" sz="1800" dirty="0">
                <a:solidFill>
                  <a:prstClr val="black"/>
                </a:solidFill>
              </a:rPr>
              <a:t>Totalrenovering/ombygging av kjøkken </a:t>
            </a:r>
          </a:p>
          <a:p>
            <a:pPr>
              <a:lnSpc>
                <a:spcPct val="100000"/>
              </a:lnSpc>
              <a:spcBef>
                <a:spcPts val="0"/>
              </a:spcBef>
            </a:pPr>
            <a:r>
              <a:rPr lang="nb-NO" sz="1800" dirty="0">
                <a:solidFill>
                  <a:prstClr val="black"/>
                </a:solidFill>
              </a:rPr>
              <a:t>Totalrenovering/ombygging av spisesal</a:t>
            </a:r>
          </a:p>
        </p:txBody>
      </p:sp>
      <p:pic>
        <p:nvPicPr>
          <p:cNvPr id="5" name="Bilde 4">
            <a:extLst>
              <a:ext uri="{FF2B5EF4-FFF2-40B4-BE49-F238E27FC236}">
                <a16:creationId xmlns:a16="http://schemas.microsoft.com/office/drawing/2014/main" xmlns="" id="{DA856643-0D60-4724-A2B5-63FB07864C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2106" y="6071913"/>
            <a:ext cx="4824695" cy="3618521"/>
          </a:xfrm>
          <a:prstGeom prst="rect">
            <a:avLst/>
          </a:prstGeom>
        </p:spPr>
      </p:pic>
      <p:pic>
        <p:nvPicPr>
          <p:cNvPr id="7" name="Bilde 6">
            <a:extLst>
              <a:ext uri="{FF2B5EF4-FFF2-40B4-BE49-F238E27FC236}">
                <a16:creationId xmlns:a16="http://schemas.microsoft.com/office/drawing/2014/main" xmlns="" id="{3DDA74F0-671F-456A-8227-491AEB2425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6801" y="6062787"/>
            <a:ext cx="4976535" cy="3618521"/>
          </a:xfrm>
          <a:prstGeom prst="rect">
            <a:avLst/>
          </a:prstGeom>
        </p:spPr>
      </p:pic>
      <p:pic>
        <p:nvPicPr>
          <p:cNvPr id="9" name="Bilde 8">
            <a:extLst>
              <a:ext uri="{FF2B5EF4-FFF2-40B4-BE49-F238E27FC236}">
                <a16:creationId xmlns:a16="http://schemas.microsoft.com/office/drawing/2014/main" xmlns="" id="{7EFDA6B8-5BCA-44AC-A9C2-E17052844A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3331" y="6062787"/>
            <a:ext cx="4824695" cy="3618521"/>
          </a:xfrm>
          <a:prstGeom prst="rect">
            <a:avLst/>
          </a:prstGeom>
        </p:spPr>
      </p:pic>
      <p:sp>
        <p:nvSpPr>
          <p:cNvPr id="8" name="Plassholder for innhold 2">
            <a:extLst>
              <a:ext uri="{FF2B5EF4-FFF2-40B4-BE49-F238E27FC236}">
                <a16:creationId xmlns:a16="http://schemas.microsoft.com/office/drawing/2014/main" xmlns="" id="{D8BEC5A4-8924-4D64-9A6B-9BBC79560389}"/>
              </a:ext>
            </a:extLst>
          </p:cNvPr>
          <p:cNvSpPr txBox="1">
            <a:spLocks/>
          </p:cNvSpPr>
          <p:nvPr/>
        </p:nvSpPr>
        <p:spPr>
          <a:xfrm>
            <a:off x="10132947" y="2342366"/>
            <a:ext cx="6465953" cy="3618521"/>
          </a:xfrm>
          <a:prstGeom prst="rect">
            <a:avLst/>
          </a:prstGeom>
        </p:spPr>
        <p:txBody>
          <a:bodyPr vert="horz" lIns="91440" tIns="45720" rIns="91440" bIns="45720" rtlCol="0">
            <a:normAutofit/>
          </a:bodyPr>
          <a:lstStyle>
            <a:lvl1pPr marL="330190" indent="-330190" algn="l" defTabSz="1320759" rtl="0" eaLnBrk="1" latinLnBrk="0" hangingPunct="1">
              <a:lnSpc>
                <a:spcPct val="90000"/>
              </a:lnSpc>
              <a:spcBef>
                <a:spcPts val="1444"/>
              </a:spcBef>
              <a:buFont typeface="Arial" panose="020B0604020202020204" pitchFamily="34" charset="0"/>
              <a:buChar char="•"/>
              <a:defRPr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9pPr>
          </a:lstStyle>
          <a:p>
            <a:pPr marL="0" indent="0">
              <a:buFont typeface="Arial" panose="020B0604020202020204" pitchFamily="34" charset="0"/>
              <a:buNone/>
            </a:pPr>
            <a:r>
              <a:rPr lang="nb-NO" sz="2200" u="sng" dirty="0">
                <a:solidFill>
                  <a:prstClr val="black"/>
                </a:solidFill>
              </a:rPr>
              <a:t>Investeringer i infrastruktur:</a:t>
            </a:r>
          </a:p>
          <a:p>
            <a:r>
              <a:rPr lang="nb-NO" sz="1800" dirty="0">
                <a:solidFill>
                  <a:prstClr val="black"/>
                </a:solidFill>
              </a:rPr>
              <a:t>Sanitetsforhold, gapahuker, </a:t>
            </a:r>
            <a:r>
              <a:rPr lang="nb-NO" sz="1800" dirty="0" err="1">
                <a:solidFill>
                  <a:prstClr val="black"/>
                </a:solidFill>
              </a:rPr>
              <a:t>iglooer</a:t>
            </a:r>
            <a:r>
              <a:rPr lang="nb-NO" sz="1800" dirty="0">
                <a:solidFill>
                  <a:prstClr val="black"/>
                </a:solidFill>
              </a:rPr>
              <a:t>, utbedring av turstier</a:t>
            </a:r>
          </a:p>
          <a:p>
            <a:pPr marL="0" indent="0">
              <a:buFont typeface="Arial" panose="020B0604020202020204" pitchFamily="34" charset="0"/>
              <a:buNone/>
            </a:pPr>
            <a:r>
              <a:rPr lang="nb-NO" sz="2200" u="sng" dirty="0">
                <a:solidFill>
                  <a:prstClr val="black"/>
                </a:solidFill>
              </a:rPr>
              <a:t>Investeringer i utstyr:</a:t>
            </a:r>
          </a:p>
          <a:p>
            <a:r>
              <a:rPr lang="nb-NO" sz="1800" dirty="0"/>
              <a:t>2x minibusser, sparker, truger, vinterklær, telt, lavvoer </a:t>
            </a:r>
            <a:r>
              <a:rPr lang="nb-NO" sz="1800" dirty="0" err="1"/>
              <a:t>osv</a:t>
            </a:r>
            <a:endParaRPr lang="nb-NO" sz="1800" dirty="0"/>
          </a:p>
          <a:p>
            <a:pPr marL="0" indent="0">
              <a:buNone/>
            </a:pPr>
            <a:r>
              <a:rPr lang="nb-NO" sz="2200" u="sng" dirty="0"/>
              <a:t>Anslått investeringsbehov på 6 </a:t>
            </a:r>
            <a:r>
              <a:rPr lang="nb-NO" sz="2200" u="sng" dirty="0" err="1"/>
              <a:t>mill</a:t>
            </a:r>
            <a:r>
              <a:rPr lang="nb-NO" sz="2200" u="sng" dirty="0"/>
              <a:t> ++ i utstyr og oppgraderinger av bygg</a:t>
            </a:r>
          </a:p>
        </p:txBody>
      </p:sp>
    </p:spTree>
    <p:extLst>
      <p:ext uri="{BB962C8B-B14F-4D97-AF65-F5344CB8AC3E}">
        <p14:creationId xmlns:p14="http://schemas.microsoft.com/office/powerpoint/2010/main" val="3353321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65000" b="-65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6000" u="sng" dirty="0"/>
              <a:t>Business-konsept</a:t>
            </a:r>
            <a:r>
              <a:rPr lang="nb-NO" u="sng" dirty="0"/>
              <a:t> og produkter:</a:t>
            </a:r>
          </a:p>
        </p:txBody>
      </p:sp>
      <p:sp>
        <p:nvSpPr>
          <p:cNvPr id="3" name="Plassholder for innhold 2"/>
          <p:cNvSpPr>
            <a:spLocks noGrp="1"/>
          </p:cNvSpPr>
          <p:nvPr>
            <p:ph idx="1"/>
          </p:nvPr>
        </p:nvSpPr>
        <p:spPr>
          <a:xfrm>
            <a:off x="1210697" y="2443779"/>
            <a:ext cx="7006372" cy="3404798"/>
          </a:xfrm>
        </p:spPr>
        <p:txBody>
          <a:bodyPr>
            <a:noAutofit/>
          </a:bodyPr>
          <a:lstStyle/>
          <a:p>
            <a:pPr marL="0" indent="0">
              <a:lnSpc>
                <a:spcPct val="100000"/>
              </a:lnSpc>
              <a:spcBef>
                <a:spcPts val="0"/>
              </a:spcBef>
              <a:buNone/>
            </a:pPr>
            <a:r>
              <a:rPr lang="nb-NO" sz="3600" b="1" dirty="0"/>
              <a:t> </a:t>
            </a:r>
            <a:r>
              <a:rPr lang="nb-NO" sz="3200" b="1" dirty="0"/>
              <a:t>Arnøyhamn Internat: </a:t>
            </a:r>
          </a:p>
          <a:p>
            <a:pPr>
              <a:lnSpc>
                <a:spcPct val="100000"/>
              </a:lnSpc>
              <a:spcBef>
                <a:spcPts val="0"/>
              </a:spcBef>
            </a:pPr>
            <a:r>
              <a:rPr lang="nb-NO" sz="1800" dirty="0"/>
              <a:t>Base med overnatting og servering. </a:t>
            </a:r>
          </a:p>
          <a:p>
            <a:pPr>
              <a:lnSpc>
                <a:spcPct val="100000"/>
              </a:lnSpc>
              <a:spcBef>
                <a:spcPts val="0"/>
              </a:spcBef>
            </a:pPr>
            <a:r>
              <a:rPr lang="nb-NO" sz="1800" dirty="0"/>
              <a:t>Båttransport uavhengig av ferge</a:t>
            </a:r>
          </a:p>
          <a:p>
            <a:pPr>
              <a:lnSpc>
                <a:spcPct val="100000"/>
              </a:lnSpc>
              <a:spcBef>
                <a:spcPts val="0"/>
              </a:spcBef>
            </a:pPr>
            <a:r>
              <a:rPr lang="nb-NO" sz="1800" dirty="0"/>
              <a:t>Minibusstransport – til/fra naturlige innfallsporter til regionen</a:t>
            </a:r>
          </a:p>
          <a:p>
            <a:pPr>
              <a:lnSpc>
                <a:spcPct val="100000"/>
              </a:lnSpc>
              <a:spcBef>
                <a:spcPts val="0"/>
              </a:spcBef>
            </a:pPr>
            <a:r>
              <a:rPr lang="nb-NO" sz="1800" dirty="0"/>
              <a:t>Serviceansvar</a:t>
            </a:r>
          </a:p>
          <a:p>
            <a:pPr>
              <a:lnSpc>
                <a:spcPct val="100000"/>
              </a:lnSpc>
              <a:spcBef>
                <a:spcPts val="0"/>
              </a:spcBef>
            </a:pPr>
            <a:r>
              <a:rPr lang="nb-NO" sz="1800" dirty="0"/>
              <a:t>Tilgang til svømmehall, gymsal og </a:t>
            </a:r>
            <a:r>
              <a:rPr lang="nb-NO" sz="1800" dirty="0" err="1"/>
              <a:t>badstu</a:t>
            </a:r>
            <a:endParaRPr lang="nb-NO" sz="1800" dirty="0"/>
          </a:p>
          <a:p>
            <a:pPr>
              <a:lnSpc>
                <a:spcPct val="100000"/>
              </a:lnSpc>
              <a:spcBef>
                <a:spcPts val="0"/>
              </a:spcBef>
            </a:pPr>
            <a:r>
              <a:rPr lang="nb-NO" sz="1800" dirty="0" err="1"/>
              <a:t>Pakketering</a:t>
            </a:r>
            <a:r>
              <a:rPr lang="nb-NO" sz="1800" dirty="0"/>
              <a:t> av produkter til fullstendige opplevelser for målgruppene</a:t>
            </a:r>
          </a:p>
          <a:p>
            <a:pPr>
              <a:lnSpc>
                <a:spcPct val="100000"/>
              </a:lnSpc>
              <a:spcBef>
                <a:spcPts val="0"/>
              </a:spcBef>
            </a:pPr>
            <a:r>
              <a:rPr lang="nb-NO" sz="1800" dirty="0"/>
              <a:t>Salg og markedsføring mot allerede innarbeidede markeder hvor etablerer-teamet har innpass, som Europa og Asia</a:t>
            </a:r>
          </a:p>
          <a:p>
            <a:pPr>
              <a:lnSpc>
                <a:spcPct val="100000"/>
              </a:lnSpc>
              <a:spcBef>
                <a:spcPts val="0"/>
              </a:spcBef>
            </a:pPr>
            <a:r>
              <a:rPr lang="nb-NO" sz="1800" dirty="0"/>
              <a:t>Markedsføringskanaler: Reiselivsoperatører, bookingselskap, digitale kanaler</a:t>
            </a:r>
          </a:p>
          <a:p>
            <a:pPr marL="0" indent="0">
              <a:spcBef>
                <a:spcPts val="0"/>
              </a:spcBef>
              <a:buNone/>
            </a:pPr>
            <a:endParaRPr lang="nb-NO" sz="2400" dirty="0"/>
          </a:p>
        </p:txBody>
      </p:sp>
      <p:pic>
        <p:nvPicPr>
          <p:cNvPr id="5" name="Bilde 4">
            <a:extLst>
              <a:ext uri="{FF2B5EF4-FFF2-40B4-BE49-F238E27FC236}">
                <a16:creationId xmlns:a16="http://schemas.microsoft.com/office/drawing/2014/main" xmlns="" id="{B7696171-B4A3-4888-ADA9-DEC0EF0B25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0697" y="6006229"/>
            <a:ext cx="2798322" cy="3731097"/>
          </a:xfrm>
          <a:prstGeom prst="rect">
            <a:avLst/>
          </a:prstGeom>
        </p:spPr>
      </p:pic>
      <p:pic>
        <p:nvPicPr>
          <p:cNvPr id="7" name="Bilde 6">
            <a:extLst>
              <a:ext uri="{FF2B5EF4-FFF2-40B4-BE49-F238E27FC236}">
                <a16:creationId xmlns:a16="http://schemas.microsoft.com/office/drawing/2014/main" xmlns="" id="{75D32550-4B6F-4301-8A9A-4C79C186BC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9021" y="6006229"/>
            <a:ext cx="5593915" cy="3731097"/>
          </a:xfrm>
          <a:prstGeom prst="rect">
            <a:avLst/>
          </a:prstGeom>
        </p:spPr>
      </p:pic>
      <p:pic>
        <p:nvPicPr>
          <p:cNvPr id="9" name="Bilde 8">
            <a:extLst>
              <a:ext uri="{FF2B5EF4-FFF2-40B4-BE49-F238E27FC236}">
                <a16:creationId xmlns:a16="http://schemas.microsoft.com/office/drawing/2014/main" xmlns="" id="{5A9EB2C6-D09A-42B6-90B4-5D2E2FF5A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2936" y="6006229"/>
            <a:ext cx="5642488" cy="3731097"/>
          </a:xfrm>
          <a:prstGeom prst="rect">
            <a:avLst/>
          </a:prstGeom>
        </p:spPr>
      </p:pic>
      <p:pic>
        <p:nvPicPr>
          <p:cNvPr id="11" name="Bilde 10">
            <a:extLst>
              <a:ext uri="{FF2B5EF4-FFF2-40B4-BE49-F238E27FC236}">
                <a16:creationId xmlns:a16="http://schemas.microsoft.com/office/drawing/2014/main" xmlns="" id="{1EFC8BC1-5DBC-45EA-8F17-C36304D3E3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84173" y="6006224"/>
            <a:ext cx="2487397" cy="3731097"/>
          </a:xfrm>
          <a:prstGeom prst="rect">
            <a:avLst/>
          </a:prstGeom>
        </p:spPr>
      </p:pic>
      <p:sp>
        <p:nvSpPr>
          <p:cNvPr id="4" name="TekstSylinder 3">
            <a:extLst>
              <a:ext uri="{FF2B5EF4-FFF2-40B4-BE49-F238E27FC236}">
                <a16:creationId xmlns:a16="http://schemas.microsoft.com/office/drawing/2014/main" xmlns="" id="{8F6C3E24-0B9B-49FA-A765-E9DC6AFCE08E}"/>
              </a:ext>
            </a:extLst>
          </p:cNvPr>
          <p:cNvSpPr txBox="1"/>
          <p:nvPr/>
        </p:nvSpPr>
        <p:spPr>
          <a:xfrm>
            <a:off x="8390981" y="2524589"/>
            <a:ext cx="9219157" cy="3077766"/>
          </a:xfrm>
          <a:prstGeom prst="rect">
            <a:avLst/>
          </a:prstGeom>
          <a:noFill/>
        </p:spPr>
        <p:txBody>
          <a:bodyPr wrap="square" rtlCol="0">
            <a:spAutoFit/>
          </a:bodyPr>
          <a:lstStyle/>
          <a:p>
            <a:pPr>
              <a:spcBef>
                <a:spcPts val="1810"/>
              </a:spcBef>
            </a:pPr>
            <a:r>
              <a:rPr lang="nb-NO" sz="3200" b="1" dirty="0"/>
              <a:t>Produkter: (Kjøpte tjenester fra lokale leverandører)</a:t>
            </a:r>
          </a:p>
          <a:p>
            <a:pPr marL="800100" lvl="1" indent="-342900">
              <a:buFont typeface="Arial" panose="020B0604020202020204" pitchFamily="34" charset="0"/>
              <a:buChar char="•"/>
            </a:pPr>
            <a:r>
              <a:rPr lang="nb-NO" dirty="0"/>
              <a:t>Guidede turer med overnatting i telt, lavvo eller </a:t>
            </a:r>
            <a:r>
              <a:rPr lang="nb-NO" dirty="0" err="1"/>
              <a:t>igloo</a:t>
            </a:r>
            <a:endParaRPr lang="nb-NO" dirty="0"/>
          </a:p>
          <a:p>
            <a:pPr marL="800100" lvl="1" indent="-342900">
              <a:buFont typeface="Arial" panose="020B0604020202020204" pitchFamily="34" charset="0"/>
              <a:buChar char="•"/>
            </a:pPr>
            <a:r>
              <a:rPr lang="nb-NO" dirty="0"/>
              <a:t>Guidet fiskesafari, hvalsafari, sjøfugl- og havørnsafari og øyhopping</a:t>
            </a:r>
          </a:p>
          <a:p>
            <a:pPr marL="800100" lvl="1" indent="-342900">
              <a:buFont typeface="Arial" panose="020B0604020202020204" pitchFamily="34" charset="0"/>
              <a:buChar char="•"/>
            </a:pPr>
            <a:r>
              <a:rPr lang="nb-NO" dirty="0"/>
              <a:t>Toppturer Sommer/Vinter</a:t>
            </a:r>
          </a:p>
          <a:p>
            <a:pPr marL="800100" lvl="1" indent="-342900">
              <a:buFont typeface="Arial" panose="020B0604020202020204" pitchFamily="34" charset="0"/>
              <a:buChar char="•"/>
            </a:pPr>
            <a:r>
              <a:rPr lang="nb-NO" dirty="0"/>
              <a:t>Guidede trugeturer, sparketurer, krigsminnevandring </a:t>
            </a:r>
          </a:p>
          <a:p>
            <a:pPr marL="800100" lvl="1" indent="-342900">
              <a:buFont typeface="Arial" panose="020B0604020202020204" pitchFamily="34" charset="0"/>
              <a:buChar char="•"/>
            </a:pPr>
            <a:r>
              <a:rPr lang="nb-NO" dirty="0"/>
              <a:t>Nordlysopplevelser og mørketidsturer</a:t>
            </a:r>
          </a:p>
          <a:p>
            <a:pPr marL="800100" lvl="1" indent="-342900">
              <a:buFont typeface="Arial" panose="020B0604020202020204" pitchFamily="34" charset="0"/>
              <a:buChar char="•"/>
            </a:pPr>
            <a:r>
              <a:rPr lang="nb-NO" dirty="0"/>
              <a:t>Guidede turer med reinsdyrslede</a:t>
            </a:r>
          </a:p>
          <a:p>
            <a:pPr marL="800100" lvl="1" indent="-342900">
              <a:buFont typeface="Arial" panose="020B0604020202020204" pitchFamily="34" charset="0"/>
              <a:buChar char="•"/>
            </a:pPr>
            <a:r>
              <a:rPr lang="nb-NO" dirty="0"/>
              <a:t>Guidede jaktturer</a:t>
            </a:r>
          </a:p>
          <a:p>
            <a:pPr marL="800100" lvl="1" indent="-342900">
              <a:buFont typeface="Arial" panose="020B0604020202020204" pitchFamily="34" charset="0"/>
              <a:buChar char="•"/>
            </a:pPr>
            <a:r>
              <a:rPr lang="nb-NO" dirty="0"/>
              <a:t>Bedriftsopplevelser, firmaturer eller opplevelser tilpasset grupper</a:t>
            </a:r>
          </a:p>
          <a:p>
            <a:endParaRPr lang="nb-NO" dirty="0"/>
          </a:p>
        </p:txBody>
      </p:sp>
    </p:spTree>
    <p:extLst>
      <p:ext uri="{BB962C8B-B14F-4D97-AF65-F5344CB8AC3E}">
        <p14:creationId xmlns:p14="http://schemas.microsoft.com/office/powerpoint/2010/main" val="1598806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46000" r="-46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6000" u="sng" dirty="0"/>
              <a:t>Business-konsept</a:t>
            </a:r>
            <a:r>
              <a:rPr lang="nb-NO" u="sng" dirty="0"/>
              <a:t> og produkter:</a:t>
            </a:r>
          </a:p>
        </p:txBody>
      </p:sp>
      <p:sp>
        <p:nvSpPr>
          <p:cNvPr id="3" name="Plassholder for innhold 2"/>
          <p:cNvSpPr>
            <a:spLocks noGrp="1"/>
          </p:cNvSpPr>
          <p:nvPr>
            <p:ph idx="1"/>
          </p:nvPr>
        </p:nvSpPr>
        <p:spPr>
          <a:xfrm>
            <a:off x="1323262" y="2329228"/>
            <a:ext cx="10272079" cy="4923342"/>
          </a:xfrm>
        </p:spPr>
        <p:txBody>
          <a:bodyPr>
            <a:noAutofit/>
          </a:bodyPr>
          <a:lstStyle/>
          <a:p>
            <a:pPr marL="0" indent="0">
              <a:buNone/>
            </a:pPr>
            <a:r>
              <a:rPr lang="nb-NO" sz="3200" b="1" dirty="0"/>
              <a:t>Fremtidige produkter:</a:t>
            </a:r>
            <a:endParaRPr lang="nb-NO" sz="3200" dirty="0"/>
          </a:p>
          <a:p>
            <a:pPr marL="0" indent="0">
              <a:buNone/>
            </a:pPr>
            <a:r>
              <a:rPr lang="nb-NO" sz="1800" dirty="0"/>
              <a:t>Stort fokus på utvikling av nye opplevelsespakker som:</a:t>
            </a:r>
          </a:p>
          <a:p>
            <a:r>
              <a:rPr lang="nb-NO" sz="1800" dirty="0"/>
              <a:t>Via </a:t>
            </a:r>
            <a:r>
              <a:rPr lang="nb-NO" sz="1800" dirty="0" err="1"/>
              <a:t>ferrata</a:t>
            </a:r>
            <a:r>
              <a:rPr lang="nb-NO" sz="1800" dirty="0"/>
              <a:t> – Tur/klatresti med fast klatrekabel</a:t>
            </a:r>
          </a:p>
          <a:p>
            <a:r>
              <a:rPr lang="nb-NO" sz="1800" dirty="0"/>
              <a:t>Oppgradere eksisterende turstier på øya</a:t>
            </a:r>
          </a:p>
          <a:p>
            <a:pPr lvl="0"/>
            <a:r>
              <a:rPr lang="nb-NO" sz="1800" dirty="0" err="1"/>
              <a:t>Midnattsolskonsept</a:t>
            </a:r>
            <a:r>
              <a:rPr lang="nb-NO" sz="1800" dirty="0"/>
              <a:t> i Årviksand, Lauksund og Fugleøysundet</a:t>
            </a:r>
          </a:p>
          <a:p>
            <a:pPr lvl="0"/>
            <a:r>
              <a:rPr lang="nb-NO" sz="1800" dirty="0"/>
              <a:t>Dagsbesøk – dagpakkeprodukter uten overnatting</a:t>
            </a:r>
          </a:p>
          <a:p>
            <a:pPr lvl="0"/>
            <a:r>
              <a:rPr lang="nb-NO" sz="1800" dirty="0" err="1"/>
              <a:t>Geo</a:t>
            </a:r>
            <a:r>
              <a:rPr lang="nb-NO" sz="1800" dirty="0"/>
              <a:t>-turisme (</a:t>
            </a:r>
            <a:r>
              <a:rPr lang="nb-NO" sz="1800" dirty="0" err="1"/>
              <a:t>Geo-caching</a:t>
            </a:r>
            <a:r>
              <a:rPr lang="nb-NO" sz="1800" dirty="0"/>
              <a:t>)</a:t>
            </a:r>
          </a:p>
          <a:p>
            <a:pPr lvl="0"/>
            <a:r>
              <a:rPr lang="nb-NO" sz="1800" dirty="0"/>
              <a:t>Historiefortelling som produkt (Lokalhistorie)</a:t>
            </a:r>
          </a:p>
          <a:p>
            <a:pPr lvl="0"/>
            <a:r>
              <a:rPr lang="nb-NO" sz="1800" dirty="0"/>
              <a:t>Lokal gårdsturisme</a:t>
            </a:r>
          </a:p>
          <a:p>
            <a:pPr lvl="0"/>
            <a:r>
              <a:rPr lang="nb-NO" sz="1800" dirty="0"/>
              <a:t>Harpunfiske/dykkeopplevelser</a:t>
            </a:r>
          </a:p>
          <a:p>
            <a:pPr lvl="0"/>
            <a:r>
              <a:rPr lang="nb-NO" sz="1800" dirty="0"/>
              <a:t>Og andre aktiviteter som kan tilbys av lokale leverandører!</a:t>
            </a:r>
          </a:p>
          <a:p>
            <a:pPr lvl="0"/>
            <a:endParaRPr lang="nb-NO" sz="2400" dirty="0"/>
          </a:p>
          <a:p>
            <a:pPr marL="0" indent="0">
              <a:buNone/>
            </a:pPr>
            <a:endParaRPr lang="nb-NO" dirty="0"/>
          </a:p>
        </p:txBody>
      </p:sp>
      <p:pic>
        <p:nvPicPr>
          <p:cNvPr id="2050" name="Picture 2" descr="https://upload.wikimedia.org/wikipedia/commons/thumb/c/c3/Seufzerbr%C3%BCcke-Postalmklamm-I.jpg/220px-Seufzerbr%C3%BCcke-Postalmklamm-I.jpg">
            <a:extLst>
              <a:ext uri="{FF2B5EF4-FFF2-40B4-BE49-F238E27FC236}">
                <a16:creationId xmlns:a16="http://schemas.microsoft.com/office/drawing/2014/main" xmlns="" id="{84368F5E-E16D-4120-B1AE-EB630DB6E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12455" y="-759463"/>
            <a:ext cx="3000052" cy="6177382"/>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a:extLst>
              <a:ext uri="{FF2B5EF4-FFF2-40B4-BE49-F238E27FC236}">
                <a16:creationId xmlns:a16="http://schemas.microsoft.com/office/drawing/2014/main" xmlns="" id="{AFFE1E2E-DDE8-4A53-A412-0C8BE4534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12455" y="3594970"/>
            <a:ext cx="2997683" cy="4496936"/>
          </a:xfrm>
          <a:prstGeom prst="rect">
            <a:avLst/>
          </a:prstGeom>
        </p:spPr>
      </p:pic>
      <p:pic>
        <p:nvPicPr>
          <p:cNvPr id="5" name="Bilde 4">
            <a:extLst>
              <a:ext uri="{FF2B5EF4-FFF2-40B4-BE49-F238E27FC236}">
                <a16:creationId xmlns:a16="http://schemas.microsoft.com/office/drawing/2014/main" xmlns="" id="{05D5FC2E-E78B-484E-8751-8FB1EF499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1992" y="6813115"/>
            <a:ext cx="9488146" cy="3079315"/>
          </a:xfrm>
          <a:prstGeom prst="rect">
            <a:avLst/>
          </a:prstGeom>
        </p:spPr>
      </p:pic>
    </p:spTree>
    <p:extLst>
      <p:ext uri="{BB962C8B-B14F-4D97-AF65-F5344CB8AC3E}">
        <p14:creationId xmlns:p14="http://schemas.microsoft.com/office/powerpoint/2010/main" val="1583118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46000" r="-46000"/>
          </a:stretch>
        </a:blipFill>
        <a:effectLst/>
      </p:bgPr>
    </p:bg>
    <p:spTree>
      <p:nvGrpSpPr>
        <p:cNvPr id="1" name=""/>
        <p:cNvGrpSpPr/>
        <p:nvPr/>
      </p:nvGrpSpPr>
      <p:grpSpPr>
        <a:xfrm>
          <a:off x="0" y="0"/>
          <a:ext cx="0" cy="0"/>
          <a:chOff x="0" y="0"/>
          <a:chExt cx="0" cy="0"/>
        </a:xfrm>
      </p:grpSpPr>
      <p:cxnSp>
        <p:nvCxnSpPr>
          <p:cNvPr id="54" name="Rett pilkobling 53"/>
          <p:cNvCxnSpPr>
            <a:cxnSpLocks/>
          </p:cNvCxnSpPr>
          <p:nvPr/>
        </p:nvCxnSpPr>
        <p:spPr>
          <a:xfrm flipH="1">
            <a:off x="879227" y="10045839"/>
            <a:ext cx="8" cy="2512182"/>
          </a:xfrm>
          <a:prstGeom prst="straightConnector1">
            <a:avLst/>
          </a:prstGeom>
          <a:ln>
            <a:no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Rett pilkobling 54"/>
          <p:cNvCxnSpPr>
            <a:cxnSpLocks/>
          </p:cNvCxnSpPr>
          <p:nvPr/>
        </p:nvCxnSpPr>
        <p:spPr>
          <a:xfrm>
            <a:off x="4080775" y="9245561"/>
            <a:ext cx="3813396" cy="3"/>
          </a:xfrm>
          <a:prstGeom prst="straightConnector1">
            <a:avLst/>
          </a:prstGeom>
          <a:ln>
            <a:no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Rett pilkobling 55"/>
          <p:cNvCxnSpPr>
            <a:cxnSpLocks/>
          </p:cNvCxnSpPr>
          <p:nvPr/>
        </p:nvCxnSpPr>
        <p:spPr>
          <a:xfrm>
            <a:off x="879227" y="6327627"/>
            <a:ext cx="8" cy="2131625"/>
          </a:xfrm>
          <a:prstGeom prst="straightConnector1">
            <a:avLst/>
          </a:prstGeom>
          <a:ln>
            <a:no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Rett pilkobling 56"/>
          <p:cNvCxnSpPr>
            <a:cxnSpLocks/>
          </p:cNvCxnSpPr>
          <p:nvPr/>
        </p:nvCxnSpPr>
        <p:spPr>
          <a:xfrm>
            <a:off x="1032256" y="2473612"/>
            <a:ext cx="3" cy="2299543"/>
          </a:xfrm>
          <a:prstGeom prst="straightConnector1">
            <a:avLst/>
          </a:prstGeom>
          <a:ln>
            <a:no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Rett pilkobling 57"/>
          <p:cNvCxnSpPr>
            <a:cxnSpLocks/>
          </p:cNvCxnSpPr>
          <p:nvPr/>
        </p:nvCxnSpPr>
        <p:spPr>
          <a:xfrm>
            <a:off x="7810870" y="2473608"/>
            <a:ext cx="9673" cy="2299540"/>
          </a:xfrm>
          <a:prstGeom prst="straightConnector1">
            <a:avLst/>
          </a:prstGeom>
          <a:ln>
            <a:no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Rett pilkobling 58"/>
          <p:cNvCxnSpPr>
            <a:cxnSpLocks/>
          </p:cNvCxnSpPr>
          <p:nvPr/>
        </p:nvCxnSpPr>
        <p:spPr>
          <a:xfrm flipH="1">
            <a:off x="14608838" y="2473608"/>
            <a:ext cx="7336" cy="2299540"/>
          </a:xfrm>
          <a:prstGeom prst="straightConnector1">
            <a:avLst/>
          </a:prstGeom>
          <a:ln>
            <a:no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ittel 1">
            <a:extLst>
              <a:ext uri="{FF2B5EF4-FFF2-40B4-BE49-F238E27FC236}">
                <a16:creationId xmlns:a16="http://schemas.microsoft.com/office/drawing/2014/main" xmlns="" id="{51859EDD-1C8C-43E6-B1AF-92F745D7AE5A}"/>
              </a:ext>
            </a:extLst>
          </p:cNvPr>
          <p:cNvSpPr>
            <a:spLocks noGrp="1"/>
          </p:cNvSpPr>
          <p:nvPr>
            <p:ph type="title"/>
          </p:nvPr>
        </p:nvSpPr>
        <p:spPr>
          <a:xfrm>
            <a:off x="1210701" y="0"/>
            <a:ext cx="13875954" cy="3029412"/>
          </a:xfrm>
        </p:spPr>
        <p:txBody>
          <a:bodyPr/>
          <a:lstStyle/>
          <a:p>
            <a:r>
              <a:rPr lang="nb-NO" u="sng" dirty="0"/>
              <a:t>Interessenter og leverandører:</a:t>
            </a:r>
          </a:p>
        </p:txBody>
      </p:sp>
      <p:sp>
        <p:nvSpPr>
          <p:cNvPr id="9" name="Plassholder for innhold 2">
            <a:extLst>
              <a:ext uri="{FF2B5EF4-FFF2-40B4-BE49-F238E27FC236}">
                <a16:creationId xmlns:a16="http://schemas.microsoft.com/office/drawing/2014/main" xmlns="" id="{366105BF-48A3-4F5F-AAE2-AB3FB2CC0955}"/>
              </a:ext>
            </a:extLst>
          </p:cNvPr>
          <p:cNvSpPr>
            <a:spLocks noGrp="1"/>
          </p:cNvSpPr>
          <p:nvPr>
            <p:ph idx="1"/>
          </p:nvPr>
        </p:nvSpPr>
        <p:spPr>
          <a:xfrm>
            <a:off x="1210701" y="2473608"/>
            <a:ext cx="15520216" cy="7002041"/>
          </a:xfrm>
        </p:spPr>
        <p:txBody>
          <a:bodyPr>
            <a:noAutofit/>
          </a:bodyPr>
          <a:lstStyle/>
          <a:p>
            <a:pPr marL="0" indent="0">
              <a:buNone/>
            </a:pPr>
            <a:r>
              <a:rPr lang="nb-NO" sz="3200" b="1" dirty="0"/>
              <a:t>Leverandører av opplevelsestjenester:</a:t>
            </a:r>
            <a:endParaRPr lang="nb-NO" sz="3200" dirty="0"/>
          </a:p>
          <a:p>
            <a:pPr marL="0" indent="0">
              <a:buNone/>
            </a:pPr>
            <a:r>
              <a:rPr lang="nb-NO" sz="1800" dirty="0"/>
              <a:t>Elin Einarsen – gårdsturisme</a:t>
            </a:r>
          </a:p>
          <a:p>
            <a:pPr marL="0" indent="0">
              <a:buNone/>
            </a:pPr>
            <a:r>
              <a:rPr lang="nb-NO" sz="1800" dirty="0"/>
              <a:t>Aslak Anders Gaup – Reinkjøring, med mer</a:t>
            </a:r>
          </a:p>
          <a:p>
            <a:pPr marL="0" indent="0">
              <a:buNone/>
            </a:pPr>
            <a:r>
              <a:rPr lang="nb-NO" sz="1800" dirty="0"/>
              <a:t>Fisketurisme – lokal leverandør</a:t>
            </a:r>
          </a:p>
          <a:p>
            <a:pPr marL="0" indent="0">
              <a:buNone/>
            </a:pPr>
            <a:r>
              <a:rPr lang="nb-NO" sz="1800" dirty="0"/>
              <a:t>Opplevelsesturer med RIB – lokal leverandør</a:t>
            </a:r>
          </a:p>
          <a:p>
            <a:pPr marL="0" indent="0">
              <a:buNone/>
            </a:pPr>
            <a:r>
              <a:rPr lang="nb-NO" sz="1800" dirty="0" err="1"/>
              <a:t>Bussring</a:t>
            </a:r>
            <a:r>
              <a:rPr lang="nb-NO" sz="1800" dirty="0"/>
              <a:t> AS – Potensiell samarbeidspartner</a:t>
            </a:r>
            <a:endParaRPr lang="nb-NO" sz="2800" dirty="0"/>
          </a:p>
          <a:p>
            <a:pPr marL="0" indent="0">
              <a:buNone/>
            </a:pPr>
            <a:r>
              <a:rPr lang="nb-NO" sz="3200" b="1" dirty="0"/>
              <a:t>Ansatte:</a:t>
            </a:r>
          </a:p>
          <a:p>
            <a:pPr marL="0" indent="0">
              <a:buNone/>
            </a:pPr>
            <a:r>
              <a:rPr lang="nb-NO" sz="1800" dirty="0"/>
              <a:t>Det vil ansettes lokale folk fra bygda til å drifte selskapet. Lokal kjennskap medfører god kunnskap om lokale muligheter og dermed bedre opplevelsesleveranser til våre kunder</a:t>
            </a:r>
            <a:endParaRPr lang="nb-NO" sz="2800" dirty="0"/>
          </a:p>
          <a:p>
            <a:pPr marL="0" indent="0">
              <a:buNone/>
            </a:pPr>
            <a:r>
              <a:rPr lang="nb-NO" sz="3200" b="1" dirty="0"/>
              <a:t>Lokalsamfunnet:</a:t>
            </a:r>
          </a:p>
          <a:p>
            <a:pPr marL="0" indent="0">
              <a:buNone/>
            </a:pPr>
            <a:r>
              <a:rPr lang="nb-NO" sz="1800" dirty="0"/>
              <a:t>Vi ønsker at våre kunder skal få oppleve Arnøy, det innebærer at også lokalt næringsliv skal dra nytte av vår aktivitet. Vi vil benytte lokale leverandører som lokalbutikk, lokale leverandører og lokale ansatte. Aktivitet avler aktivitet. Aktivitet avler muligheter!</a:t>
            </a:r>
          </a:p>
          <a:p>
            <a:pPr marL="0" indent="0">
              <a:buNone/>
            </a:pPr>
            <a:r>
              <a:rPr lang="nb-NO" sz="3200" b="1" dirty="0"/>
              <a:t>Våre kunder:</a:t>
            </a:r>
          </a:p>
          <a:p>
            <a:pPr marL="0" indent="0">
              <a:buNone/>
            </a:pPr>
            <a:r>
              <a:rPr lang="nb-NO" sz="1800" dirty="0"/>
              <a:t>Trender på verdensmarkedet viser at turisme i større og større grad handler om </a:t>
            </a:r>
            <a:r>
              <a:rPr lang="nb-NO" sz="1800" i="1" dirty="0"/>
              <a:t>lokale, genuine opplevelser</a:t>
            </a:r>
            <a:r>
              <a:rPr lang="nb-NO" sz="1800" dirty="0"/>
              <a:t>. Vi ønsker derfor at vår aktivitet skal begrunnes og utvikles med utgangspunkt i Arnøyas egenart og særegenhet. Når vi selger Arnøya som destinasjonsmål selger vi ikke bare våre produkter, men Arnøya som helhet!</a:t>
            </a:r>
          </a:p>
          <a:p>
            <a:pPr marL="0" indent="0">
              <a:buNone/>
            </a:pPr>
            <a:endParaRPr lang="nb-NO" sz="1800" dirty="0"/>
          </a:p>
          <a:p>
            <a:pPr marL="0" indent="0">
              <a:buNone/>
            </a:pPr>
            <a:endParaRPr lang="nb-NO" sz="1800" dirty="0"/>
          </a:p>
          <a:p>
            <a:pPr marL="0" indent="0">
              <a:buNone/>
            </a:pPr>
            <a:endParaRPr lang="nb-NO" sz="1800" dirty="0"/>
          </a:p>
          <a:p>
            <a:pPr marL="0" indent="0">
              <a:buNone/>
            </a:pPr>
            <a:endParaRPr lang="nb-NO" sz="1800" dirty="0"/>
          </a:p>
          <a:p>
            <a:pPr marL="0" indent="0">
              <a:buNone/>
            </a:pPr>
            <a:endParaRPr lang="nb-NO" sz="2800" dirty="0"/>
          </a:p>
          <a:p>
            <a:pPr marL="0" indent="0">
              <a:buNone/>
            </a:pPr>
            <a:endParaRPr lang="nb-NO" sz="2800" dirty="0"/>
          </a:p>
        </p:txBody>
      </p:sp>
    </p:spTree>
    <p:extLst>
      <p:ext uri="{BB962C8B-B14F-4D97-AF65-F5344CB8AC3E}">
        <p14:creationId xmlns:p14="http://schemas.microsoft.com/office/powerpoint/2010/main" val="3621488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4000" b="-4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u="sng" dirty="0"/>
              <a:t>Hvordan ser vi på framtida?</a:t>
            </a:r>
          </a:p>
        </p:txBody>
      </p:sp>
      <p:sp>
        <p:nvSpPr>
          <p:cNvPr id="3" name="Plassholder for innhold 2"/>
          <p:cNvSpPr>
            <a:spLocks noGrp="1"/>
          </p:cNvSpPr>
          <p:nvPr>
            <p:ph idx="1"/>
          </p:nvPr>
        </p:nvSpPr>
        <p:spPr/>
        <p:txBody>
          <a:bodyPr>
            <a:noAutofit/>
          </a:bodyPr>
          <a:lstStyle/>
          <a:p>
            <a:pPr marL="0" indent="0">
              <a:spcBef>
                <a:spcPts val="1810"/>
              </a:spcBef>
              <a:buNone/>
            </a:pPr>
            <a:r>
              <a:rPr lang="nb-NO" sz="3200" b="1" dirty="0">
                <a:solidFill>
                  <a:prstClr val="black"/>
                </a:solidFill>
              </a:rPr>
              <a:t>Omfang på tilreisende turister:</a:t>
            </a:r>
          </a:p>
          <a:p>
            <a:pPr marL="0" indent="0">
              <a:spcBef>
                <a:spcPts val="1810"/>
              </a:spcBef>
              <a:buNone/>
            </a:pPr>
            <a:r>
              <a:rPr lang="nb-NO" sz="1800" dirty="0">
                <a:solidFill>
                  <a:prstClr val="black"/>
                </a:solidFill>
              </a:rPr>
              <a:t>Vi ønsker at opplevelsen til våre kunder skal inneholde et perspektiv av eksklusivitet. Vi vil derfor begrense omfanget til romkapasitet.</a:t>
            </a:r>
          </a:p>
          <a:p>
            <a:pPr marL="0" indent="0">
              <a:buNone/>
            </a:pPr>
            <a:endParaRPr lang="nb-NO" sz="1600" dirty="0"/>
          </a:p>
          <a:p>
            <a:pPr marL="0" indent="0">
              <a:spcBef>
                <a:spcPts val="1810"/>
              </a:spcBef>
              <a:buNone/>
            </a:pPr>
            <a:r>
              <a:rPr lang="nb-NO" sz="3200" b="1" dirty="0">
                <a:solidFill>
                  <a:prstClr val="black"/>
                </a:solidFill>
              </a:rPr>
              <a:t>Fremtidig omsetningsmål:</a:t>
            </a:r>
          </a:p>
          <a:p>
            <a:pPr marL="0" indent="0">
              <a:spcBef>
                <a:spcPts val="1810"/>
              </a:spcBef>
              <a:buNone/>
            </a:pPr>
            <a:r>
              <a:rPr lang="nb-NO" sz="1800" dirty="0">
                <a:solidFill>
                  <a:prstClr val="black"/>
                </a:solidFill>
              </a:rPr>
              <a:t>Vi har målsetning om økonomisk vekst på sikt. Vi har et omsetningsmål om 5 år på 12-15 million. Dette vil innebære sysselsetting av 6-8 ansatte + lokale opplevelsesleverandører som leies inn til å levere mot våre kunder.</a:t>
            </a:r>
          </a:p>
          <a:p>
            <a:pPr marL="0" indent="0">
              <a:spcBef>
                <a:spcPts val="1810"/>
              </a:spcBef>
              <a:buNone/>
            </a:pPr>
            <a:endParaRPr lang="nb-NO" sz="1600" dirty="0">
              <a:solidFill>
                <a:prstClr val="black"/>
              </a:solidFill>
            </a:endParaRPr>
          </a:p>
          <a:p>
            <a:pPr marL="0" indent="0">
              <a:spcBef>
                <a:spcPts val="1810"/>
              </a:spcBef>
              <a:buNone/>
            </a:pPr>
            <a:r>
              <a:rPr lang="nb-NO" sz="3200" b="1" dirty="0">
                <a:solidFill>
                  <a:prstClr val="black"/>
                </a:solidFill>
              </a:rPr>
              <a:t>Opprusting av lokale turstier:</a:t>
            </a:r>
          </a:p>
          <a:p>
            <a:pPr marL="0" indent="0">
              <a:spcBef>
                <a:spcPts val="1810"/>
              </a:spcBef>
              <a:buNone/>
            </a:pPr>
            <a:r>
              <a:rPr lang="nb-NO" sz="1800" dirty="0">
                <a:solidFill>
                  <a:prstClr val="black"/>
                </a:solidFill>
              </a:rPr>
              <a:t>Vi trenger attraktive tilbud til våre kunder. Dette innebærer opprusting og tilrettelegging av blant annet turstier, som også kommer lokalbefolkningen til gode</a:t>
            </a:r>
          </a:p>
          <a:p>
            <a:pPr marL="0" indent="0">
              <a:spcBef>
                <a:spcPts val="1810"/>
              </a:spcBef>
              <a:buNone/>
            </a:pPr>
            <a:endParaRPr lang="nb-NO" sz="1600" dirty="0">
              <a:solidFill>
                <a:prstClr val="black"/>
              </a:solidFill>
            </a:endParaRPr>
          </a:p>
          <a:p>
            <a:pPr marL="0" indent="0">
              <a:spcBef>
                <a:spcPts val="1810"/>
              </a:spcBef>
              <a:buNone/>
            </a:pPr>
            <a:r>
              <a:rPr lang="nb-NO" sz="3200" b="1" dirty="0">
                <a:solidFill>
                  <a:prstClr val="black"/>
                </a:solidFill>
              </a:rPr>
              <a:t>Ringvirkninger:</a:t>
            </a:r>
          </a:p>
          <a:p>
            <a:pPr marL="0" indent="0">
              <a:spcBef>
                <a:spcPts val="1810"/>
              </a:spcBef>
              <a:buNone/>
            </a:pPr>
            <a:r>
              <a:rPr lang="nb-NO" sz="1800" dirty="0">
                <a:solidFill>
                  <a:prstClr val="black"/>
                </a:solidFill>
              </a:rPr>
              <a:t>Vi ønsker at vår drift skal gi ringvirkninger til annet næringsliv gjennom økt aktivitet og økt kundemasse for andre lokale foretak. Dette sammen med arbeidsplasser skaper ringvirkninger for næringslivet og økt skatteinngang for Skjervøy kommune.</a:t>
            </a:r>
          </a:p>
          <a:p>
            <a:pPr marL="0" indent="0">
              <a:spcBef>
                <a:spcPts val="1810"/>
              </a:spcBef>
              <a:buNone/>
            </a:pPr>
            <a:endParaRPr lang="nb-NO" sz="1800" dirty="0">
              <a:solidFill>
                <a:prstClr val="black"/>
              </a:solidFill>
            </a:endParaRPr>
          </a:p>
          <a:p>
            <a:pPr marL="0" indent="0">
              <a:buNone/>
            </a:pPr>
            <a:endParaRPr lang="nb-NO" dirty="0"/>
          </a:p>
        </p:txBody>
      </p:sp>
    </p:spTree>
    <p:extLst>
      <p:ext uri="{BB962C8B-B14F-4D97-AF65-F5344CB8AC3E}">
        <p14:creationId xmlns:p14="http://schemas.microsoft.com/office/powerpoint/2010/main" val="2970083083"/>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1139</TotalTime>
  <Words>1022</Words>
  <Application>Microsoft Office PowerPoint</Application>
  <PresentationFormat>Egendefinert</PresentationFormat>
  <Paragraphs>154</Paragraphs>
  <Slides>11</Slides>
  <Notes>10</Notes>
  <HiddenSlides>0</HiddenSlides>
  <MMClips>0</MMClips>
  <ScaleCrop>false</ScaleCrop>
  <HeadingPairs>
    <vt:vector size="4" baseType="variant">
      <vt:variant>
        <vt:lpstr>Tema</vt:lpstr>
      </vt:variant>
      <vt:variant>
        <vt:i4>1</vt:i4>
      </vt:variant>
      <vt:variant>
        <vt:lpstr>Lysbildetitler</vt:lpstr>
      </vt:variant>
      <vt:variant>
        <vt:i4>11</vt:i4>
      </vt:variant>
    </vt:vector>
  </HeadingPairs>
  <TitlesOfParts>
    <vt:vector size="12" baseType="lpstr">
      <vt:lpstr>Office-tema</vt:lpstr>
      <vt:lpstr>Arnøyhamn Internat</vt:lpstr>
      <vt:lpstr>Sammendrag:</vt:lpstr>
      <vt:lpstr>Bakgrunn og visjon:</vt:lpstr>
      <vt:lpstr>Etablering av foretak - eierstruktur:</vt:lpstr>
      <vt:lpstr>Investeringsplaner:</vt:lpstr>
      <vt:lpstr>Business-konsept og produkter:</vt:lpstr>
      <vt:lpstr>Business-konsept og produkter:</vt:lpstr>
      <vt:lpstr>Interessenter og leverandører:</vt:lpstr>
      <vt:lpstr>Hvordan ser vi på framtida?</vt:lpstr>
      <vt:lpstr>Skjervøy kommune – en viktig samarbeidspartner:</vt:lpstr>
      <vt:lpstr>PowerPoint-presentasjon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mot medlemsbedrifter</dc:title>
  <dc:creator>Rune Steinsvik</dc:creator>
  <cp:lastModifiedBy>Gerd Ingrid Larsen Vasmo og Rolf Egil Larsen</cp:lastModifiedBy>
  <cp:revision>95</cp:revision>
  <dcterms:created xsi:type="dcterms:W3CDTF">2016-05-02T08:22:35Z</dcterms:created>
  <dcterms:modified xsi:type="dcterms:W3CDTF">2019-03-14T18:56:44Z</dcterms:modified>
</cp:coreProperties>
</file>